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80" r:id="rId3"/>
    <p:sldId id="257" r:id="rId4"/>
    <p:sldId id="277" r:id="rId5"/>
    <p:sldId id="279" r:id="rId6"/>
    <p:sldId id="273" r:id="rId7"/>
    <p:sldId id="28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03C"/>
    <a:srgbClr val="8DD4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7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3A3D4-70FA-483C-B7BA-B8390C11B847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4095-60E9-4C5D-B20D-5AFF1AF30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10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4095-60E9-4C5D-B20D-5AFF1AF3053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103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59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8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97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45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84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49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07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86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57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72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07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35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8032" y="908720"/>
            <a:ext cx="7772400" cy="1224136"/>
          </a:xfrm>
        </p:spPr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La pallamano in </a:t>
            </a:r>
            <a:r>
              <a:rPr lang="it-IT" b="1" dirty="0">
                <a:solidFill>
                  <a:schemeClr val="tx2"/>
                </a:solidFill>
              </a:rPr>
              <a:t>sintesi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7717128" cy="4464496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 smtClean="0">
                <a:solidFill>
                  <a:schemeClr val="tx2"/>
                </a:solidFill>
              </a:rPr>
              <a:t>Il </a:t>
            </a:r>
            <a:r>
              <a:rPr lang="it-IT" sz="2000" b="1" dirty="0">
                <a:solidFill>
                  <a:schemeClr val="tx2"/>
                </a:solidFill>
              </a:rPr>
              <a:t>contesto</a:t>
            </a:r>
          </a:p>
          <a:p>
            <a:pPr algn="l"/>
            <a:endParaRPr lang="it-IT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1"/>
                </a:solidFill>
              </a:rPr>
              <a:t>La pallamano è uno </a:t>
            </a:r>
            <a:r>
              <a:rPr lang="it-IT" sz="1800" b="1" dirty="0">
                <a:solidFill>
                  <a:schemeClr val="tx1"/>
                </a:solidFill>
              </a:rPr>
              <a:t>sport di situazione </a:t>
            </a:r>
            <a:r>
              <a:rPr lang="it-IT" sz="1800" dirty="0">
                <a:solidFill>
                  <a:schemeClr val="tx1"/>
                </a:solidFill>
              </a:rPr>
              <a:t>praticato da </a:t>
            </a:r>
            <a:r>
              <a:rPr lang="it-IT" sz="1800" b="1" dirty="0">
                <a:solidFill>
                  <a:schemeClr val="tx1"/>
                </a:solidFill>
              </a:rPr>
              <a:t>due squadre di 7 giocatori </a:t>
            </a:r>
            <a:r>
              <a:rPr lang="it-IT" sz="1800" dirty="0" smtClean="0">
                <a:solidFill>
                  <a:schemeClr val="tx1"/>
                </a:solidFill>
              </a:rPr>
              <a:t>ciascuna che </a:t>
            </a:r>
            <a:r>
              <a:rPr lang="it-IT" sz="1800" dirty="0">
                <a:solidFill>
                  <a:schemeClr val="tx1"/>
                </a:solidFill>
              </a:rPr>
              <a:t>si contendono un pallone con l’obiettivo di inviarlo nella porta avversaria. I </a:t>
            </a:r>
            <a:r>
              <a:rPr lang="it-IT" sz="1800" dirty="0" smtClean="0">
                <a:solidFill>
                  <a:schemeClr val="tx1"/>
                </a:solidFill>
              </a:rPr>
              <a:t>giocatori possono </a:t>
            </a:r>
            <a:r>
              <a:rPr lang="it-IT" sz="1800" dirty="0">
                <a:solidFill>
                  <a:schemeClr val="tx1"/>
                </a:solidFill>
              </a:rPr>
              <a:t>controllare il pallone con le mani, palleggiandolo, passandolo e tirandolo, e </a:t>
            </a:r>
            <a:r>
              <a:rPr lang="it-IT" sz="1800" dirty="0" smtClean="0">
                <a:solidFill>
                  <a:schemeClr val="tx1"/>
                </a:solidFill>
              </a:rPr>
              <a:t>colpirlo con </a:t>
            </a:r>
            <a:r>
              <a:rPr lang="it-IT" sz="1800" dirty="0">
                <a:solidFill>
                  <a:schemeClr val="tx1"/>
                </a:solidFill>
              </a:rPr>
              <a:t>tutte le parti del corpo ad eccezione dei piedi, che possono essere usati solo dal portiere.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1"/>
                </a:solidFill>
              </a:rPr>
              <a:t>La pallamano è giocata su un </a:t>
            </a:r>
            <a:r>
              <a:rPr lang="it-IT" sz="1800" b="1" dirty="0">
                <a:solidFill>
                  <a:schemeClr val="tx1"/>
                </a:solidFill>
              </a:rPr>
              <a:t>campo rettangolare </a:t>
            </a:r>
            <a:r>
              <a:rPr lang="it-IT" sz="1800" dirty="0">
                <a:solidFill>
                  <a:schemeClr val="tx1"/>
                </a:solidFill>
              </a:rPr>
              <a:t>diviso a metà da una linea, alle </a:t>
            </a:r>
            <a:r>
              <a:rPr lang="it-IT" sz="1800" dirty="0" smtClean="0">
                <a:solidFill>
                  <a:schemeClr val="tx1"/>
                </a:solidFill>
              </a:rPr>
              <a:t>cui estremità</a:t>
            </a:r>
            <a:r>
              <a:rPr lang="it-IT" sz="1800" dirty="0">
                <a:solidFill>
                  <a:schemeClr val="tx1"/>
                </a:solidFill>
              </a:rPr>
              <a:t>, lungo i lati corti, si trovano due porte, larghe 3 m e alte 2 m. In ogni metà </a:t>
            </a:r>
            <a:r>
              <a:rPr lang="it-IT" sz="1800" dirty="0" smtClean="0">
                <a:solidFill>
                  <a:schemeClr val="tx1"/>
                </a:solidFill>
              </a:rPr>
              <a:t>campo, intorno </a:t>
            </a:r>
            <a:r>
              <a:rPr lang="it-IT" sz="1800" dirty="0">
                <a:solidFill>
                  <a:schemeClr val="tx1"/>
                </a:solidFill>
              </a:rPr>
              <a:t>alla porta, è tracciata la linea dell’</a:t>
            </a:r>
            <a:r>
              <a:rPr lang="it-IT" sz="1800" b="1" dirty="0">
                <a:solidFill>
                  <a:schemeClr val="tx1"/>
                </a:solidFill>
              </a:rPr>
              <a:t>area di porta</a:t>
            </a:r>
            <a:r>
              <a:rPr lang="it-IT" sz="1800" dirty="0">
                <a:solidFill>
                  <a:schemeClr val="tx1"/>
                </a:solidFill>
              </a:rPr>
              <a:t>. Ogni incontro è composto da </a:t>
            </a:r>
            <a:r>
              <a:rPr lang="it-IT" sz="1800" dirty="0" smtClean="0">
                <a:solidFill>
                  <a:schemeClr val="tx1"/>
                </a:solidFill>
              </a:rPr>
              <a:t>due periodi </a:t>
            </a:r>
            <a:r>
              <a:rPr lang="it-IT" sz="1800" dirty="0">
                <a:solidFill>
                  <a:schemeClr val="tx1"/>
                </a:solidFill>
              </a:rPr>
              <a:t>di gioco di 30 minuti ciascuno ed è vinto dalla squadra che allo scadere del </a:t>
            </a:r>
            <a:r>
              <a:rPr lang="it-IT" sz="1800" dirty="0" smtClean="0">
                <a:solidFill>
                  <a:schemeClr val="tx1"/>
                </a:solidFill>
              </a:rPr>
              <a:t>tempo ha </a:t>
            </a:r>
            <a:r>
              <a:rPr lang="it-IT" sz="1800" dirty="0">
                <a:solidFill>
                  <a:schemeClr val="tx1"/>
                </a:solidFill>
              </a:rPr>
              <a:t>segnato più reti. La partita può concludersi in parità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323528" y="2132856"/>
            <a:ext cx="720080" cy="43204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3" name="Freccia a destra 12"/>
          <p:cNvSpPr/>
          <p:nvPr/>
        </p:nvSpPr>
        <p:spPr>
          <a:xfrm>
            <a:off x="8076372" y="6294528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0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59287" y="174847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836712"/>
            <a:ext cx="7416824" cy="3312368"/>
          </a:xfrm>
        </p:spPr>
        <p:txBody>
          <a:bodyPr>
            <a:normAutofit/>
          </a:bodyPr>
          <a:lstStyle/>
          <a:p>
            <a:pPr algn="l"/>
            <a:r>
              <a:rPr lang="it-IT" sz="2400" b="1" dirty="0" smtClean="0">
                <a:solidFill>
                  <a:schemeClr val="tx2"/>
                </a:solidFill>
              </a:rPr>
              <a:t>Il </a:t>
            </a:r>
            <a:r>
              <a:rPr lang="it-IT" sz="2400" b="1" dirty="0">
                <a:solidFill>
                  <a:schemeClr val="tx2"/>
                </a:solidFill>
              </a:rPr>
              <a:t>contesto</a:t>
            </a:r>
          </a:p>
          <a:p>
            <a:pPr algn="l"/>
            <a:endParaRPr lang="it-IT" sz="1800" dirty="0" smtClean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Sottotitolo 2"/>
          <p:cNvSpPr txBox="1">
            <a:spLocks/>
          </p:cNvSpPr>
          <p:nvPr/>
        </p:nvSpPr>
        <p:spPr>
          <a:xfrm>
            <a:off x="1115616" y="1196752"/>
            <a:ext cx="7632848" cy="40324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800" dirty="0">
                <a:solidFill>
                  <a:schemeClr val="tx1"/>
                </a:solidFill>
              </a:rPr>
              <a:t>L’azione comincia con il </a:t>
            </a:r>
            <a:r>
              <a:rPr lang="it-IT" sz="1800" b="1" dirty="0">
                <a:solidFill>
                  <a:schemeClr val="tx1"/>
                </a:solidFill>
              </a:rPr>
              <a:t>tiro d’inizio</a:t>
            </a:r>
            <a:r>
              <a:rPr lang="it-IT" sz="1800" dirty="0">
                <a:solidFill>
                  <a:schemeClr val="tx1"/>
                </a:solidFill>
              </a:rPr>
              <a:t>, effettuato da centro campo. La palla può </a:t>
            </a:r>
            <a:r>
              <a:rPr lang="it-IT" sz="1800" dirty="0" smtClean="0">
                <a:solidFill>
                  <a:schemeClr val="tx1"/>
                </a:solidFill>
              </a:rPr>
              <a:t>essere palleggiata </a:t>
            </a:r>
            <a:r>
              <a:rPr lang="it-IT" sz="1800" dirty="0">
                <a:solidFill>
                  <a:schemeClr val="tx1"/>
                </a:solidFill>
              </a:rPr>
              <a:t>senza limiti di tempo, ma non è consentito trattenerla in mano per più di </a:t>
            </a:r>
            <a:r>
              <a:rPr lang="it-IT" sz="1800" dirty="0" smtClean="0">
                <a:solidFill>
                  <a:schemeClr val="tx1"/>
                </a:solidFill>
              </a:rPr>
              <a:t>3 secondi</a:t>
            </a:r>
            <a:r>
              <a:rPr lang="it-IT" sz="1800" dirty="0">
                <a:solidFill>
                  <a:schemeClr val="tx1"/>
                </a:solidFill>
              </a:rPr>
              <a:t>, fare più di 3 passi con la palla in mano, interrompere il palleggio bloccando </a:t>
            </a:r>
            <a:r>
              <a:rPr lang="it-IT" sz="1800" dirty="0" smtClean="0">
                <a:solidFill>
                  <a:schemeClr val="tx1"/>
                </a:solidFill>
              </a:rPr>
              <a:t>la palla </a:t>
            </a:r>
            <a:r>
              <a:rPr lang="it-IT" sz="1800" dirty="0">
                <a:solidFill>
                  <a:schemeClr val="tx1"/>
                </a:solidFill>
              </a:rPr>
              <a:t>e poi ricominciare a palleggiare. Non è inoltre consentito togliere la palla dalle </a:t>
            </a:r>
            <a:r>
              <a:rPr lang="it-IT" sz="1800" dirty="0" smtClean="0">
                <a:solidFill>
                  <a:schemeClr val="tx1"/>
                </a:solidFill>
              </a:rPr>
              <a:t>mani dell’avversario</a:t>
            </a:r>
            <a:r>
              <a:rPr lang="it-IT" sz="1800" dirty="0">
                <a:solidFill>
                  <a:schemeClr val="tx1"/>
                </a:solidFill>
              </a:rPr>
              <a:t>. Le infrazioni sono sanzionate con dei </a:t>
            </a:r>
            <a:r>
              <a:rPr lang="it-IT" sz="1800" b="1" dirty="0">
                <a:solidFill>
                  <a:schemeClr val="tx1"/>
                </a:solidFill>
              </a:rPr>
              <a:t>tiri di </a:t>
            </a:r>
            <a:r>
              <a:rPr lang="it-IT" sz="1800" b="1" dirty="0" smtClean="0">
                <a:solidFill>
                  <a:schemeClr val="tx1"/>
                </a:solidFill>
              </a:rPr>
              <a:t>punizione</a:t>
            </a:r>
            <a:r>
              <a:rPr lang="it-IT" sz="1800" dirty="0" smtClean="0">
                <a:solidFill>
                  <a:schemeClr val="tx1"/>
                </a:solidFill>
              </a:rPr>
              <a:t>. Solo </a:t>
            </a:r>
            <a:r>
              <a:rPr lang="it-IT" sz="1800" dirty="0">
                <a:solidFill>
                  <a:schemeClr val="tx1"/>
                </a:solidFill>
              </a:rPr>
              <a:t>il portiere può stare </a:t>
            </a:r>
            <a:r>
              <a:rPr lang="it-IT" sz="1800" dirty="0" smtClean="0">
                <a:solidFill>
                  <a:schemeClr val="tx1"/>
                </a:solidFill>
              </a:rPr>
              <a:t>all’interno </a:t>
            </a:r>
            <a:r>
              <a:rPr lang="it-IT" sz="1800" dirty="0">
                <a:solidFill>
                  <a:schemeClr val="tx1"/>
                </a:solidFill>
              </a:rPr>
              <a:t>dell’area di </a:t>
            </a:r>
            <a:r>
              <a:rPr lang="it-IT" sz="1800" dirty="0" smtClean="0">
                <a:solidFill>
                  <a:schemeClr val="tx1"/>
                </a:solidFill>
              </a:rPr>
              <a:t>porta. Nei </a:t>
            </a:r>
            <a:r>
              <a:rPr lang="it-IT" sz="1800" dirty="0">
                <a:solidFill>
                  <a:schemeClr val="tx1"/>
                </a:solidFill>
              </a:rPr>
              <a:t>casi in cui si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commette </a:t>
            </a:r>
            <a:r>
              <a:rPr lang="it-IT" sz="1800" dirty="0">
                <a:solidFill>
                  <a:schemeClr val="tx1"/>
                </a:solidFill>
              </a:rPr>
              <a:t>un fallo mirato al corpo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dell’avversario</a:t>
            </a:r>
            <a:r>
              <a:rPr lang="it-IT" sz="1800" dirty="0">
                <a:solidFill>
                  <a:schemeClr val="tx1"/>
                </a:solidFill>
              </a:rPr>
              <a:t>, si possono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ricevere delle sanzioni </a:t>
            </a: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personali</a:t>
            </a:r>
            <a:r>
              <a:rPr lang="it-IT" sz="18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" name="Picture 2" descr="C:\Users\SBettini\Desktop\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570" y="3271632"/>
            <a:ext cx="6581312" cy="315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1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04856" cy="5616624"/>
          </a:xfrm>
        </p:spPr>
        <p:txBody>
          <a:bodyPr>
            <a:normAutofit/>
          </a:bodyPr>
          <a:lstStyle/>
          <a:p>
            <a:pPr algn="l"/>
            <a:r>
              <a:rPr lang="it-IT" sz="2800" b="1" dirty="0">
                <a:solidFill>
                  <a:schemeClr val="tx2"/>
                </a:solidFill>
              </a:rPr>
              <a:t>Aspetti funzionali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endParaRPr lang="it-IT" dirty="0" smtClean="0">
              <a:solidFill>
                <a:schemeClr val="tx1"/>
              </a:solidFill>
            </a:endParaRP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La pallamano è un gioco molto veloce. Per praticarla è necessario possedere </a:t>
            </a:r>
            <a:r>
              <a:rPr lang="it-IT" sz="1600" dirty="0" smtClean="0">
                <a:solidFill>
                  <a:schemeClr val="tx1"/>
                </a:solidFill>
              </a:rPr>
              <a:t>destrezza, agilità</a:t>
            </a:r>
            <a:r>
              <a:rPr lang="it-IT" sz="1600" dirty="0">
                <a:solidFill>
                  <a:schemeClr val="tx1"/>
                </a:solidFill>
              </a:rPr>
              <a:t>, resistenza, potenza, precisione, visione di gioco e prontezza di riflessi.</a:t>
            </a: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600" dirty="0" smtClean="0">
                <a:solidFill>
                  <a:schemeClr val="tx1"/>
                </a:solidFill>
              </a:rPr>
              <a:t>I </a:t>
            </a:r>
            <a:r>
              <a:rPr lang="it-IT" sz="1600" dirty="0">
                <a:solidFill>
                  <a:schemeClr val="tx1"/>
                </a:solidFill>
              </a:rPr>
              <a:t>fondamentali individuali che si devono padroneggiare per giocare sono il passaggio, </a:t>
            </a:r>
            <a:r>
              <a:rPr lang="it-IT" sz="1600" dirty="0" smtClean="0">
                <a:solidFill>
                  <a:schemeClr val="tx1"/>
                </a:solidFill>
              </a:rPr>
              <a:t>la ricezione</a:t>
            </a:r>
            <a:r>
              <a:rPr lang="it-IT" sz="1600" dirty="0">
                <a:solidFill>
                  <a:schemeClr val="tx1"/>
                </a:solidFill>
              </a:rPr>
              <a:t>, il tiro, il palleggio e, per il portiere, la parata.</a:t>
            </a: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Per essere in grado di metterli in atto, bisogna innanzitutto avere una buona presa, </a:t>
            </a:r>
            <a:r>
              <a:rPr lang="it-IT" sz="1600" dirty="0" smtClean="0">
                <a:solidFill>
                  <a:schemeClr val="tx1"/>
                </a:solidFill>
              </a:rPr>
              <a:t>cioè trattenere </a:t>
            </a:r>
            <a:r>
              <a:rPr lang="it-IT" sz="1600" dirty="0">
                <a:solidFill>
                  <a:schemeClr val="tx1"/>
                </a:solidFill>
              </a:rPr>
              <a:t>agevolmente la palla con una o due mani. I giocatori devono afferrare la </a:t>
            </a:r>
            <a:r>
              <a:rPr lang="it-IT" sz="1600" dirty="0" smtClean="0">
                <a:solidFill>
                  <a:schemeClr val="tx1"/>
                </a:solidFill>
              </a:rPr>
              <a:t>palla con </a:t>
            </a:r>
            <a:r>
              <a:rPr lang="it-IT" sz="1600" dirty="0">
                <a:solidFill>
                  <a:schemeClr val="tx1"/>
                </a:solidFill>
              </a:rPr>
              <a:t>pollice, indice e anulare, mentre </a:t>
            </a:r>
            <a:endParaRPr lang="it-IT" sz="1600" dirty="0" smtClean="0">
              <a:solidFill>
                <a:schemeClr val="tx1"/>
              </a:solidFill>
            </a:endParaRP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600" dirty="0" smtClean="0">
                <a:solidFill>
                  <a:schemeClr val="tx1"/>
                </a:solidFill>
              </a:rPr>
              <a:t>devono </a:t>
            </a:r>
            <a:r>
              <a:rPr lang="it-IT" sz="1600" dirty="0">
                <a:solidFill>
                  <a:schemeClr val="tx1"/>
                </a:solidFill>
              </a:rPr>
              <a:t>spingerla con indice e medio.</a:t>
            </a: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• Il </a:t>
            </a:r>
            <a:r>
              <a:rPr lang="it-IT" sz="1600" b="1" dirty="0">
                <a:solidFill>
                  <a:schemeClr val="tx1"/>
                </a:solidFill>
              </a:rPr>
              <a:t>passaggio </a:t>
            </a:r>
            <a:r>
              <a:rPr lang="it-IT" sz="1600" dirty="0">
                <a:solidFill>
                  <a:schemeClr val="tx1"/>
                </a:solidFill>
              </a:rPr>
              <a:t>consente di far avanzare </a:t>
            </a:r>
            <a:endParaRPr lang="it-IT" sz="1600" dirty="0" smtClean="0">
              <a:solidFill>
                <a:schemeClr val="tx1"/>
              </a:solidFill>
            </a:endParaRP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600" dirty="0" smtClean="0">
                <a:solidFill>
                  <a:schemeClr val="tx1"/>
                </a:solidFill>
              </a:rPr>
              <a:t>la </a:t>
            </a:r>
            <a:r>
              <a:rPr lang="it-IT" sz="1600" dirty="0">
                <a:solidFill>
                  <a:schemeClr val="tx1"/>
                </a:solidFill>
              </a:rPr>
              <a:t>palla e può essere effettuato in vari </a:t>
            </a:r>
            <a:endParaRPr lang="it-IT" sz="1600" dirty="0" smtClean="0">
              <a:solidFill>
                <a:schemeClr val="tx1"/>
              </a:solidFill>
            </a:endParaRP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600" dirty="0" smtClean="0">
                <a:solidFill>
                  <a:schemeClr val="tx1"/>
                </a:solidFill>
              </a:rPr>
              <a:t>modi. </a:t>
            </a:r>
            <a:r>
              <a:rPr lang="it-IT" sz="1600" dirty="0">
                <a:solidFill>
                  <a:schemeClr val="tx1"/>
                </a:solidFill>
              </a:rPr>
              <a:t>Il </a:t>
            </a:r>
            <a:r>
              <a:rPr lang="it-IT" sz="1600" dirty="0" smtClean="0">
                <a:solidFill>
                  <a:schemeClr val="tx1"/>
                </a:solidFill>
              </a:rPr>
              <a:t>più utilizzato </a:t>
            </a:r>
            <a:r>
              <a:rPr lang="it-IT" sz="1600" dirty="0">
                <a:solidFill>
                  <a:schemeClr val="tx1"/>
                </a:solidFill>
              </a:rPr>
              <a:t>è quello con </a:t>
            </a:r>
            <a:r>
              <a:rPr lang="it-IT" sz="1600" dirty="0" smtClean="0">
                <a:solidFill>
                  <a:schemeClr val="tx1"/>
                </a:solidFill>
              </a:rPr>
              <a:t>la</a:t>
            </a:r>
          </a:p>
          <a:p>
            <a:pPr algn="l">
              <a:lnSpc>
                <a:spcPct val="124000"/>
              </a:lnSpc>
              <a:spcBef>
                <a:spcPts val="0"/>
              </a:spcBef>
            </a:pPr>
            <a:r>
              <a:rPr lang="it-IT" sz="1600" dirty="0" smtClean="0">
                <a:solidFill>
                  <a:schemeClr val="tx1"/>
                </a:solidFill>
              </a:rPr>
              <a:t>palla </a:t>
            </a: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600" b="1" dirty="0" smtClean="0">
                <a:solidFill>
                  <a:schemeClr val="tx1"/>
                </a:solidFill>
              </a:rPr>
              <a:t>impugnata </a:t>
            </a:r>
            <a:r>
              <a:rPr lang="it-IT" sz="1600" b="1" dirty="0">
                <a:solidFill>
                  <a:schemeClr val="tx1"/>
                </a:solidFill>
              </a:rPr>
              <a:t>all’altezza della </a:t>
            </a:r>
            <a:r>
              <a:rPr lang="it-IT" sz="1600" b="1" dirty="0" smtClean="0">
                <a:solidFill>
                  <a:schemeClr val="tx1"/>
                </a:solidFill>
              </a:rPr>
              <a:t>spalla</a:t>
            </a:r>
            <a:r>
              <a:rPr lang="it-IT" sz="1600" dirty="0">
                <a:solidFill>
                  <a:schemeClr val="tx1"/>
                </a:solidFill>
              </a:rPr>
              <a:t>. 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3" name="Freccia a destra 12"/>
          <p:cNvSpPr/>
          <p:nvPr/>
        </p:nvSpPr>
        <p:spPr>
          <a:xfrm>
            <a:off x="8028384" y="61653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Picture 2" descr="C:\Users\SBettini\Desktop\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209" y="3676002"/>
            <a:ext cx="4824536" cy="243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8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3" y="764704"/>
            <a:ext cx="7632848" cy="324036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it-IT" sz="5000" b="1" dirty="0">
                <a:solidFill>
                  <a:schemeClr val="tx2"/>
                </a:solidFill>
              </a:rPr>
              <a:t>Aspetti funzionali</a:t>
            </a: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/>
            <a:endParaRPr lang="it-IT" dirty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• La </a:t>
            </a:r>
            <a:r>
              <a:rPr lang="it-IT" b="1" dirty="0">
                <a:solidFill>
                  <a:schemeClr val="tx1"/>
                </a:solidFill>
              </a:rPr>
              <a:t>ricezione </a:t>
            </a:r>
            <a:r>
              <a:rPr lang="it-IT" dirty="0">
                <a:solidFill>
                  <a:schemeClr val="tx1"/>
                </a:solidFill>
              </a:rPr>
              <a:t>consente di entrare in possesso della palla e viene solitamente </a:t>
            </a:r>
            <a:r>
              <a:rPr lang="it-IT" dirty="0" smtClean="0">
                <a:solidFill>
                  <a:schemeClr val="tx1"/>
                </a:solidFill>
              </a:rPr>
              <a:t>effettuata a </a:t>
            </a:r>
            <a:r>
              <a:rPr lang="it-IT" dirty="0">
                <a:solidFill>
                  <a:schemeClr val="tx1"/>
                </a:solidFill>
              </a:rPr>
              <a:t>due mani, andando incontro con decisione al lancio. </a:t>
            </a:r>
            <a:endParaRPr lang="it-IT" dirty="0" smtClean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 smtClean="0">
                <a:solidFill>
                  <a:schemeClr val="tx1"/>
                </a:solidFill>
              </a:rPr>
              <a:t>• </a:t>
            </a:r>
            <a:r>
              <a:rPr lang="it-IT" dirty="0">
                <a:solidFill>
                  <a:schemeClr val="tx1"/>
                </a:solidFill>
              </a:rPr>
              <a:t>Il </a:t>
            </a:r>
            <a:r>
              <a:rPr lang="it-IT" b="1" dirty="0">
                <a:solidFill>
                  <a:schemeClr val="tx1"/>
                </a:solidFill>
              </a:rPr>
              <a:t>tiro </a:t>
            </a:r>
            <a:r>
              <a:rPr lang="it-IT" dirty="0">
                <a:solidFill>
                  <a:schemeClr val="tx1"/>
                </a:solidFill>
              </a:rPr>
              <a:t>consente di indirizzare la palla verso la rete avversaria, è simile al passaggio, </a:t>
            </a:r>
            <a:r>
              <a:rPr lang="it-IT" dirty="0" smtClean="0">
                <a:solidFill>
                  <a:schemeClr val="tx1"/>
                </a:solidFill>
              </a:rPr>
              <a:t>ma richiede </a:t>
            </a:r>
            <a:r>
              <a:rPr lang="it-IT" dirty="0">
                <a:solidFill>
                  <a:schemeClr val="tx1"/>
                </a:solidFill>
              </a:rPr>
              <a:t>maggiore potenza e rapidità di esecuzione. Può essere eseguito in </a:t>
            </a:r>
            <a:r>
              <a:rPr lang="it-IT" dirty="0" smtClean="0">
                <a:solidFill>
                  <a:schemeClr val="tx1"/>
                </a:solidFill>
              </a:rPr>
              <a:t>appoggio o </a:t>
            </a:r>
            <a:r>
              <a:rPr lang="it-IT" dirty="0">
                <a:solidFill>
                  <a:schemeClr val="tx1"/>
                </a:solidFill>
              </a:rPr>
              <a:t>in elevazione. Per imparare la tecnica del </a:t>
            </a:r>
            <a:r>
              <a:rPr lang="it-IT" b="1" dirty="0">
                <a:solidFill>
                  <a:schemeClr val="tx1"/>
                </a:solidFill>
              </a:rPr>
              <a:t>tiro in elevazione</a:t>
            </a:r>
            <a:r>
              <a:rPr lang="it-IT" dirty="0">
                <a:solidFill>
                  <a:schemeClr val="tx1"/>
                </a:solidFill>
              </a:rPr>
              <a:t>, bisogna seguire </a:t>
            </a:r>
            <a:r>
              <a:rPr lang="it-IT" dirty="0" smtClean="0">
                <a:solidFill>
                  <a:schemeClr val="tx1"/>
                </a:solidFill>
              </a:rPr>
              <a:t>alcuni passaggi:</a:t>
            </a:r>
            <a:endParaRPr lang="it-IT" dirty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– eseguire una breve rincorsa alternando piede sinistro, destro e sinistro (se si è destri);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– darsi una spinta verso l’alto sollevando la gamba destra e, una volta in aria, torcere </a:t>
            </a:r>
            <a:r>
              <a:rPr lang="it-IT" dirty="0" smtClean="0">
                <a:solidFill>
                  <a:schemeClr val="tx1"/>
                </a:solidFill>
              </a:rPr>
              <a:t>il busto </a:t>
            </a:r>
            <a:r>
              <a:rPr lang="it-IT" dirty="0">
                <a:solidFill>
                  <a:schemeClr val="tx1"/>
                </a:solidFill>
              </a:rPr>
              <a:t>e portare il braccio di lancio indietro;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– lanciare la palla riportando il busto in posizione frontale e ricadere sul piede sinistro.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2" name="Freccia a destra 11"/>
          <p:cNvSpPr/>
          <p:nvPr/>
        </p:nvSpPr>
        <p:spPr>
          <a:xfrm>
            <a:off x="8028384" y="61653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Picture 2" descr="C:\Users\SBettini\Desktop\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90" y="3902322"/>
            <a:ext cx="7625159" cy="2695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4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3" y="764703"/>
            <a:ext cx="7632848" cy="5818855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>
                <a:solidFill>
                  <a:schemeClr val="tx2"/>
                </a:solidFill>
              </a:rPr>
              <a:t>Aspetti funzionali</a:t>
            </a: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• Il </a:t>
            </a:r>
            <a:r>
              <a:rPr lang="it-IT" sz="1600" b="1" dirty="0">
                <a:solidFill>
                  <a:schemeClr val="tx1"/>
                </a:solidFill>
              </a:rPr>
              <a:t>palleggio </a:t>
            </a:r>
            <a:r>
              <a:rPr lang="it-IT" sz="1600" dirty="0">
                <a:solidFill>
                  <a:schemeClr val="tx1"/>
                </a:solidFill>
              </a:rPr>
              <a:t>consente di mantenere il possesso della palla per un tempo superiore ai 3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secondi e può essere effettuato solo con una mano. A differenza che nella pallacanestro,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nella pallamano è poco usato, poiché si preferisce velocizzare le azioni con i passaggi.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• La </a:t>
            </a:r>
            <a:r>
              <a:rPr lang="it-IT" sz="1600" b="1" dirty="0">
                <a:solidFill>
                  <a:schemeClr val="tx1"/>
                </a:solidFill>
              </a:rPr>
              <a:t>parata </a:t>
            </a:r>
            <a:r>
              <a:rPr lang="it-IT" sz="1600" dirty="0">
                <a:solidFill>
                  <a:schemeClr val="tx1"/>
                </a:solidFill>
              </a:rPr>
              <a:t>consente al portiere di opporsi ai tentativi avversari di inviare la palla in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rete. Per fare ciò è necessario che egli assuma una corretta </a:t>
            </a:r>
            <a:r>
              <a:rPr lang="it-IT" sz="1600" b="1" dirty="0">
                <a:solidFill>
                  <a:schemeClr val="tx1"/>
                </a:solidFill>
              </a:rPr>
              <a:t>posizione di attesa </a:t>
            </a:r>
            <a:r>
              <a:rPr lang="it-IT" sz="1600" dirty="0">
                <a:solidFill>
                  <a:schemeClr val="tx1"/>
                </a:solidFill>
              </a:rPr>
              <a:t>e che si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muova descrivendo un semicerchio ideale che va da un palo all’altro della porta, con le</a:t>
            </a:r>
          </a:p>
          <a:p>
            <a:pPr algn="l"/>
            <a:r>
              <a:rPr lang="it-IT" sz="1600" dirty="0">
                <a:solidFill>
                  <a:schemeClr val="tx1"/>
                </a:solidFill>
              </a:rPr>
              <a:t>braccia </a:t>
            </a:r>
            <a:r>
              <a:rPr lang="it-IT" sz="1600" dirty="0" err="1">
                <a:solidFill>
                  <a:schemeClr val="tx1"/>
                </a:solidFill>
              </a:rPr>
              <a:t>semipiegate</a:t>
            </a:r>
            <a:r>
              <a:rPr lang="it-IT" sz="1600" dirty="0">
                <a:solidFill>
                  <a:schemeClr val="tx1"/>
                </a:solidFill>
              </a:rPr>
              <a:t> verso l’alto.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2" name="Freccia a destra 11"/>
          <p:cNvSpPr/>
          <p:nvPr/>
        </p:nvSpPr>
        <p:spPr>
          <a:xfrm>
            <a:off x="8087913" y="6184660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098" name="Picture 2" descr="C:\Users\SBettini\Desktop\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59" y="3908693"/>
            <a:ext cx="5243665" cy="22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SBettini\Desktop\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650" y="4374347"/>
            <a:ext cx="2763109" cy="181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5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908720"/>
            <a:ext cx="7416824" cy="4536504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it-IT" sz="2700" b="1" dirty="0">
                <a:solidFill>
                  <a:schemeClr val="tx2"/>
                </a:solidFill>
              </a:rPr>
              <a:t>Aspetti </a:t>
            </a:r>
            <a:r>
              <a:rPr lang="it-IT" sz="2700" b="1" dirty="0" smtClean="0">
                <a:solidFill>
                  <a:schemeClr val="tx2"/>
                </a:solidFill>
              </a:rPr>
              <a:t>relazionali</a:t>
            </a:r>
            <a:endParaRPr lang="it-IT" sz="2700" b="1" dirty="0">
              <a:solidFill>
                <a:schemeClr val="tx2"/>
              </a:solidFill>
            </a:endParaRPr>
          </a:p>
          <a:p>
            <a:pPr algn="l"/>
            <a:endParaRPr lang="it-IT" sz="1400" dirty="0" smtClean="0">
              <a:solidFill>
                <a:schemeClr val="tx1"/>
              </a:solidFill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In base alla posizione che occupano in campo in fase di attacco, i giocatori </a:t>
            </a:r>
            <a:r>
              <a:rPr lang="it-IT" sz="1600" dirty="0" smtClean="0">
                <a:solidFill>
                  <a:schemeClr val="tx1"/>
                </a:solidFill>
              </a:rPr>
              <a:t>possono assumere </a:t>
            </a:r>
            <a:r>
              <a:rPr lang="it-IT" sz="1600" dirty="0">
                <a:solidFill>
                  <a:schemeClr val="tx1"/>
                </a:solidFill>
              </a:rPr>
              <a:t>diversi </a:t>
            </a:r>
            <a:r>
              <a:rPr lang="it-IT" sz="1600" b="1" dirty="0">
                <a:solidFill>
                  <a:schemeClr val="tx1"/>
                </a:solidFill>
              </a:rPr>
              <a:t>ruoli</a:t>
            </a:r>
            <a:r>
              <a:rPr lang="it-IT" sz="1600" dirty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• Il </a:t>
            </a:r>
            <a:r>
              <a:rPr lang="it-IT" sz="1600" b="1" dirty="0">
                <a:solidFill>
                  <a:schemeClr val="tx1"/>
                </a:solidFill>
              </a:rPr>
              <a:t>portiere </a:t>
            </a:r>
            <a:r>
              <a:rPr lang="it-IT" sz="1600" dirty="0">
                <a:solidFill>
                  <a:schemeClr val="tx1"/>
                </a:solidFill>
              </a:rPr>
              <a:t>ha il compito di difendere la porta e lanciare la palla velocemente </a:t>
            </a:r>
            <a:r>
              <a:rPr lang="it-IT" sz="1600" dirty="0" smtClean="0">
                <a:solidFill>
                  <a:schemeClr val="tx1"/>
                </a:solidFill>
              </a:rPr>
              <a:t>ai compagni</a:t>
            </a:r>
            <a:r>
              <a:rPr lang="it-IT" sz="1600" dirty="0">
                <a:solidFill>
                  <a:schemeClr val="tx1"/>
                </a:solidFill>
              </a:rPr>
              <a:t>. </a:t>
            </a:r>
            <a:r>
              <a:rPr lang="it-IT" sz="1600" dirty="0" smtClean="0">
                <a:solidFill>
                  <a:schemeClr val="tx1"/>
                </a:solidFill>
              </a:rPr>
              <a:t>È generalmente </a:t>
            </a:r>
            <a:r>
              <a:rPr lang="it-IT" sz="1600" dirty="0">
                <a:solidFill>
                  <a:schemeClr val="tx1"/>
                </a:solidFill>
              </a:rPr>
              <a:t>alto e dispone di una buona mobilità sulle gambe.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• Il </a:t>
            </a:r>
            <a:r>
              <a:rPr lang="it-IT" sz="1600" b="1" dirty="0">
                <a:solidFill>
                  <a:schemeClr val="tx1"/>
                </a:solidFill>
              </a:rPr>
              <a:t>centrale </a:t>
            </a:r>
            <a:r>
              <a:rPr lang="it-IT" sz="1600" dirty="0">
                <a:solidFill>
                  <a:schemeClr val="tx1"/>
                </a:solidFill>
              </a:rPr>
              <a:t>è il giocatore più arretrato dopo il portiere ed è colui che organizza il gioco </a:t>
            </a:r>
            <a:r>
              <a:rPr lang="it-IT" sz="1600" dirty="0" smtClean="0">
                <a:solidFill>
                  <a:schemeClr val="tx1"/>
                </a:solidFill>
              </a:rPr>
              <a:t>e costruisce </a:t>
            </a:r>
            <a:r>
              <a:rPr lang="it-IT" sz="1600" dirty="0">
                <a:solidFill>
                  <a:schemeClr val="tx1"/>
                </a:solidFill>
              </a:rPr>
              <a:t>l’azione.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• Il </a:t>
            </a:r>
            <a:r>
              <a:rPr lang="it-IT" sz="1600" b="1" dirty="0">
                <a:solidFill>
                  <a:schemeClr val="tx1"/>
                </a:solidFill>
              </a:rPr>
              <a:t>terzino destro </a:t>
            </a:r>
            <a:r>
              <a:rPr lang="it-IT" sz="1600" dirty="0">
                <a:solidFill>
                  <a:schemeClr val="tx1"/>
                </a:solidFill>
              </a:rPr>
              <a:t>e il </a:t>
            </a:r>
            <a:r>
              <a:rPr lang="it-IT" sz="1600" b="1" dirty="0">
                <a:solidFill>
                  <a:schemeClr val="tx1"/>
                </a:solidFill>
              </a:rPr>
              <a:t>terzino sinistro </a:t>
            </a:r>
            <a:r>
              <a:rPr lang="it-IT" sz="1600" dirty="0">
                <a:solidFill>
                  <a:schemeClr val="tx1"/>
                </a:solidFill>
              </a:rPr>
              <a:t>si muovono nella zona centrale del campo.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• L’</a:t>
            </a:r>
            <a:r>
              <a:rPr lang="it-IT" sz="1600" b="1" dirty="0">
                <a:solidFill>
                  <a:schemeClr val="tx1"/>
                </a:solidFill>
              </a:rPr>
              <a:t>ala destra </a:t>
            </a:r>
            <a:r>
              <a:rPr lang="it-IT" sz="1600" dirty="0">
                <a:solidFill>
                  <a:schemeClr val="tx1"/>
                </a:solidFill>
              </a:rPr>
              <a:t>e l’</a:t>
            </a:r>
            <a:r>
              <a:rPr lang="it-IT" sz="1600" b="1" dirty="0">
                <a:solidFill>
                  <a:schemeClr val="tx1"/>
                </a:solidFill>
              </a:rPr>
              <a:t>ala sinistra </a:t>
            </a:r>
            <a:r>
              <a:rPr lang="it-IT" sz="1600" dirty="0">
                <a:solidFill>
                  <a:schemeClr val="tx1"/>
                </a:solidFill>
              </a:rPr>
              <a:t>giocano alle due estremità dell’area di porta, in </a:t>
            </a:r>
            <a:r>
              <a:rPr lang="it-IT" sz="1600" dirty="0" smtClean="0">
                <a:solidFill>
                  <a:schemeClr val="tx1"/>
                </a:solidFill>
              </a:rPr>
              <a:t>posizione avanzata </a:t>
            </a:r>
            <a:r>
              <a:rPr lang="it-IT" sz="1600" dirty="0">
                <a:solidFill>
                  <a:schemeClr val="tx1"/>
                </a:solidFill>
              </a:rPr>
              <a:t>rispetto ai terzini.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• Il </a:t>
            </a:r>
            <a:r>
              <a:rPr lang="it-IT" sz="1600" b="1" i="1" dirty="0">
                <a:solidFill>
                  <a:schemeClr val="tx1"/>
                </a:solidFill>
              </a:rPr>
              <a:t>pivot </a:t>
            </a:r>
            <a:r>
              <a:rPr lang="it-IT" sz="1600" dirty="0">
                <a:solidFill>
                  <a:schemeClr val="tx1"/>
                </a:solidFill>
              </a:rPr>
              <a:t>è un giocatore abile nel tiro, che si posiziona al centro della difesa </a:t>
            </a:r>
            <a:r>
              <a:rPr lang="it-IT" sz="1600" dirty="0" smtClean="0">
                <a:solidFill>
                  <a:schemeClr val="tx1"/>
                </a:solidFill>
              </a:rPr>
              <a:t>avversaria, con </a:t>
            </a:r>
            <a:r>
              <a:rPr lang="it-IT" sz="1600" dirty="0">
                <a:solidFill>
                  <a:schemeClr val="tx1"/>
                </a:solidFill>
              </a:rPr>
              <a:t>le spalle alla porta. Deve intercettare i passaggi dei compagni, girarsi e tirare </a:t>
            </a:r>
            <a:r>
              <a:rPr lang="it-IT" sz="1600" dirty="0" smtClean="0">
                <a:solidFill>
                  <a:schemeClr val="tx1"/>
                </a:solidFill>
              </a:rPr>
              <a:t>per concludere </a:t>
            </a:r>
            <a:r>
              <a:rPr lang="it-IT" sz="1600" dirty="0">
                <a:solidFill>
                  <a:schemeClr val="tx1"/>
                </a:solidFill>
              </a:rPr>
              <a:t>l’azione.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Freccia a destra 8"/>
          <p:cNvSpPr/>
          <p:nvPr/>
        </p:nvSpPr>
        <p:spPr>
          <a:xfrm>
            <a:off x="8077524" y="61653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6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908720"/>
            <a:ext cx="7416824" cy="4536504"/>
          </a:xfrm>
        </p:spPr>
        <p:txBody>
          <a:bodyPr>
            <a:normAutofit fontScale="92500"/>
          </a:bodyPr>
          <a:lstStyle/>
          <a:p>
            <a:pPr algn="l">
              <a:lnSpc>
                <a:spcPct val="120000"/>
              </a:lnSpc>
            </a:pPr>
            <a:r>
              <a:rPr lang="it-IT" sz="2700" b="1" dirty="0">
                <a:solidFill>
                  <a:schemeClr val="tx2"/>
                </a:solidFill>
              </a:rPr>
              <a:t>Aspetti </a:t>
            </a:r>
            <a:r>
              <a:rPr lang="it-IT" sz="2700" b="1" dirty="0" smtClean="0">
                <a:solidFill>
                  <a:schemeClr val="tx2"/>
                </a:solidFill>
              </a:rPr>
              <a:t>relazionali</a:t>
            </a:r>
            <a:endParaRPr lang="it-IT" sz="2700" b="1" dirty="0">
              <a:solidFill>
                <a:schemeClr val="tx2"/>
              </a:solidFill>
            </a:endParaRPr>
          </a:p>
          <a:p>
            <a:pPr algn="l"/>
            <a:endParaRPr lang="it-IT" sz="1400" dirty="0" smtClean="0">
              <a:solidFill>
                <a:schemeClr val="tx1"/>
              </a:solidFill>
            </a:endParaRP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 smtClean="0">
                <a:solidFill>
                  <a:schemeClr val="tx1"/>
                </a:solidFill>
              </a:rPr>
              <a:t>Come si </a:t>
            </a:r>
            <a:r>
              <a:rPr lang="it-IT" sz="1600" smtClean="0">
                <a:solidFill>
                  <a:schemeClr val="tx1"/>
                </a:solidFill>
              </a:rPr>
              <a:t>è detto, la </a:t>
            </a:r>
            <a:r>
              <a:rPr lang="it-IT" sz="1600" dirty="0">
                <a:solidFill>
                  <a:schemeClr val="tx1"/>
                </a:solidFill>
              </a:rPr>
              <a:t>pallamano è un </a:t>
            </a:r>
            <a:r>
              <a:rPr lang="it-IT" sz="1600" b="1" dirty="0">
                <a:solidFill>
                  <a:schemeClr val="tx1"/>
                </a:solidFill>
              </a:rPr>
              <a:t>gioco di velocità </a:t>
            </a:r>
            <a:r>
              <a:rPr lang="it-IT" sz="1600" dirty="0">
                <a:solidFill>
                  <a:schemeClr val="tx1"/>
                </a:solidFill>
              </a:rPr>
              <a:t>che si basa su </a:t>
            </a:r>
            <a:r>
              <a:rPr lang="it-IT" sz="1600" b="1" dirty="0">
                <a:solidFill>
                  <a:schemeClr val="tx1"/>
                </a:solidFill>
              </a:rPr>
              <a:t>passaggi frequenti </a:t>
            </a:r>
            <a:r>
              <a:rPr lang="it-IT" sz="1600" dirty="0">
                <a:solidFill>
                  <a:schemeClr val="tx1"/>
                </a:solidFill>
              </a:rPr>
              <a:t>e azioni </a:t>
            </a:r>
            <a:r>
              <a:rPr lang="it-IT" sz="1600" dirty="0" smtClean="0">
                <a:solidFill>
                  <a:schemeClr val="tx1"/>
                </a:solidFill>
              </a:rPr>
              <a:t>di collaborazione </a:t>
            </a:r>
            <a:r>
              <a:rPr lang="it-IT" sz="1600" dirty="0">
                <a:solidFill>
                  <a:schemeClr val="tx1"/>
                </a:solidFill>
              </a:rPr>
              <a:t>tra compagni di squadra.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Alla base delle azioni individuali di difesa ci sono gli </a:t>
            </a:r>
            <a:r>
              <a:rPr lang="it-IT" sz="1600" b="1" dirty="0">
                <a:solidFill>
                  <a:schemeClr val="tx1"/>
                </a:solidFill>
              </a:rPr>
              <a:t>spostamenti laterali</a:t>
            </a:r>
            <a:r>
              <a:rPr lang="it-IT" sz="1600" dirty="0">
                <a:solidFill>
                  <a:schemeClr val="tx1"/>
                </a:solidFill>
              </a:rPr>
              <a:t>, che avvengono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in appoggio sull’avampiede, tenendo il baricentro basso. In difesa è inoltre fondamentale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tenere le braccia </a:t>
            </a:r>
            <a:r>
              <a:rPr lang="it-IT" sz="1600" dirty="0" err="1">
                <a:solidFill>
                  <a:schemeClr val="tx1"/>
                </a:solidFill>
              </a:rPr>
              <a:t>semiflesse</a:t>
            </a:r>
            <a:r>
              <a:rPr lang="it-IT" sz="1600" dirty="0">
                <a:solidFill>
                  <a:schemeClr val="tx1"/>
                </a:solidFill>
              </a:rPr>
              <a:t> verso l’alto per ostacolare i tiri degli avversari.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Per quanto riguarda le </a:t>
            </a:r>
            <a:r>
              <a:rPr lang="it-IT" sz="1600" b="1" dirty="0">
                <a:solidFill>
                  <a:schemeClr val="tx1"/>
                </a:solidFill>
              </a:rPr>
              <a:t>strategie di squadra </a:t>
            </a:r>
            <a:r>
              <a:rPr lang="it-IT" sz="1600" dirty="0">
                <a:solidFill>
                  <a:schemeClr val="tx1"/>
                </a:solidFill>
              </a:rPr>
              <a:t>la </a:t>
            </a:r>
            <a:r>
              <a:rPr lang="it-IT" sz="1600" b="1" dirty="0">
                <a:solidFill>
                  <a:schemeClr val="tx1"/>
                </a:solidFill>
              </a:rPr>
              <a:t>difesa </a:t>
            </a:r>
            <a:r>
              <a:rPr lang="it-IT" sz="1600" dirty="0">
                <a:solidFill>
                  <a:schemeClr val="tx1"/>
                </a:solidFill>
              </a:rPr>
              <a:t>può essere </a:t>
            </a:r>
            <a:r>
              <a:rPr lang="it-IT" sz="1600" b="1" dirty="0">
                <a:solidFill>
                  <a:schemeClr val="tx1"/>
                </a:solidFill>
              </a:rPr>
              <a:t>impostata a uomo</a:t>
            </a:r>
            <a:r>
              <a:rPr lang="it-IT" sz="1600" dirty="0">
                <a:solidFill>
                  <a:schemeClr val="tx1"/>
                </a:solidFill>
              </a:rPr>
              <a:t>, </a:t>
            </a:r>
            <a:r>
              <a:rPr lang="it-IT" sz="1600" b="1" dirty="0">
                <a:solidFill>
                  <a:schemeClr val="tx1"/>
                </a:solidFill>
              </a:rPr>
              <a:t>a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b="1" dirty="0">
                <a:solidFill>
                  <a:schemeClr val="tx1"/>
                </a:solidFill>
              </a:rPr>
              <a:t>zona </a:t>
            </a:r>
            <a:r>
              <a:rPr lang="it-IT" sz="1600" dirty="0">
                <a:solidFill>
                  <a:schemeClr val="tx1"/>
                </a:solidFill>
              </a:rPr>
              <a:t>o combinando queste due modalità.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Durante le azioni di </a:t>
            </a:r>
            <a:r>
              <a:rPr lang="it-IT" sz="1600" b="1" dirty="0">
                <a:solidFill>
                  <a:schemeClr val="tx1"/>
                </a:solidFill>
              </a:rPr>
              <a:t>attacco </a:t>
            </a:r>
            <a:r>
              <a:rPr lang="it-IT" sz="1600" dirty="0">
                <a:solidFill>
                  <a:schemeClr val="tx1"/>
                </a:solidFill>
              </a:rPr>
              <a:t>è invece fondamentale smarcarsi dalla difesa avversaria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eseguendo finte e scatti e, se non si è in possesso della palla, posizionarsi nel punto più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favorevole per ricevere i passaggi dei compagni.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Gli incontri ufficiali sono diretti da </a:t>
            </a:r>
            <a:r>
              <a:rPr lang="it-IT" sz="1600" b="1" dirty="0">
                <a:solidFill>
                  <a:schemeClr val="tx1"/>
                </a:solidFill>
              </a:rPr>
              <a:t>due arbitri</a:t>
            </a:r>
            <a:r>
              <a:rPr lang="it-IT" sz="1600" dirty="0">
                <a:solidFill>
                  <a:schemeClr val="tx1"/>
                </a:solidFill>
              </a:rPr>
              <a:t>, un </a:t>
            </a:r>
            <a:r>
              <a:rPr lang="it-IT" sz="1600" b="1" dirty="0">
                <a:solidFill>
                  <a:schemeClr val="tx1"/>
                </a:solidFill>
              </a:rPr>
              <a:t>segretario </a:t>
            </a:r>
            <a:r>
              <a:rPr lang="it-IT" sz="1600" dirty="0">
                <a:solidFill>
                  <a:schemeClr val="tx1"/>
                </a:solidFill>
              </a:rPr>
              <a:t>che compila il referto e un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b="1" dirty="0">
                <a:solidFill>
                  <a:schemeClr val="tx1"/>
                </a:solidFill>
              </a:rPr>
              <a:t>cronometrista</a:t>
            </a:r>
            <a:r>
              <a:rPr lang="it-IT" sz="1600" dirty="0">
                <a:solidFill>
                  <a:schemeClr val="tx1"/>
                </a:solidFill>
              </a:rPr>
              <a:t>, che per comunicare tra loro e con i giocatori si servono di un fischietto e di</a:t>
            </a:r>
          </a:p>
          <a:p>
            <a:pPr algn="l">
              <a:lnSpc>
                <a:spcPct val="114000"/>
              </a:lnSpc>
              <a:spcBef>
                <a:spcPts val="0"/>
              </a:spcBef>
            </a:pPr>
            <a:r>
              <a:rPr lang="it-IT" sz="1600" dirty="0">
                <a:solidFill>
                  <a:schemeClr val="tx1"/>
                </a:solidFill>
              </a:rPr>
              <a:t>segnali manuali.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746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978</Words>
  <Application>Microsoft Office PowerPoint</Application>
  <PresentationFormat>Presentazione su schermo (4:3)</PresentationFormat>
  <Paragraphs>62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La pallamano in sintesi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L’atletica leggera in sintesi</dc:title>
  <dc:creator>Serena Bettini (G. D'Anna Casa editrice)</dc:creator>
  <cp:lastModifiedBy>Serena Bettini (G. D'Anna Casa editrice)</cp:lastModifiedBy>
  <cp:revision>47</cp:revision>
  <dcterms:created xsi:type="dcterms:W3CDTF">2019-11-29T16:01:35Z</dcterms:created>
  <dcterms:modified xsi:type="dcterms:W3CDTF">2020-02-27T15:46:40Z</dcterms:modified>
</cp:coreProperties>
</file>