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7" r:id="rId3"/>
    <p:sldId id="279" r:id="rId4"/>
    <p:sldId id="276" r:id="rId5"/>
    <p:sldId id="277" r:id="rId6"/>
    <p:sldId id="280" r:id="rId7"/>
    <p:sldId id="278" r:id="rId8"/>
    <p:sldId id="27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03C"/>
    <a:srgbClr val="8DD4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60" y="-96"/>
      </p:cViewPr>
      <p:guideLst>
        <p:guide orient="horz" pos="2160"/>
        <p:guide pos="7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3A3D4-70FA-483C-B7BA-B8390C11B847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4095-60E9-4C5D-B20D-5AFF1AF30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10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F4095-60E9-4C5D-B20D-5AFF1AF3053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103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59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8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97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45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84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49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07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57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72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07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E3634-7567-4DFB-B178-1B38EEACE173}" type="datetimeFigureOut">
              <a:rPr lang="it-IT" smtClean="0"/>
              <a:t>27/02/2020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242A8-0B15-4201-BE7B-1B62587CDD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35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8032" y="908720"/>
            <a:ext cx="7772400" cy="1224136"/>
          </a:xfrm>
        </p:spPr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La pallavolo in </a:t>
            </a:r>
            <a:r>
              <a:rPr lang="it-IT" b="1" dirty="0">
                <a:solidFill>
                  <a:schemeClr val="tx2"/>
                </a:solidFill>
              </a:rPr>
              <a:t>sintesi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7416824" cy="3528392"/>
          </a:xfrm>
        </p:spPr>
        <p:txBody>
          <a:bodyPr>
            <a:normAutofit/>
          </a:bodyPr>
          <a:lstStyle/>
          <a:p>
            <a:pPr algn="l"/>
            <a:r>
              <a:rPr lang="it-IT" sz="2000" b="1" dirty="0" smtClean="0">
                <a:solidFill>
                  <a:schemeClr val="tx2"/>
                </a:solidFill>
              </a:rPr>
              <a:t>Il </a:t>
            </a:r>
            <a:r>
              <a:rPr lang="it-IT" sz="2000" b="1" dirty="0">
                <a:solidFill>
                  <a:schemeClr val="tx2"/>
                </a:solidFill>
              </a:rPr>
              <a:t>contesto</a:t>
            </a:r>
          </a:p>
          <a:p>
            <a:pPr algn="l"/>
            <a:r>
              <a:rPr lang="it-IT" sz="1800" dirty="0">
                <a:solidFill>
                  <a:schemeClr val="tx1"/>
                </a:solidFill>
              </a:rPr>
              <a:t>La pallavolo è uno </a:t>
            </a:r>
            <a:r>
              <a:rPr lang="it-IT" sz="1800" b="1" dirty="0">
                <a:solidFill>
                  <a:schemeClr val="tx1"/>
                </a:solidFill>
              </a:rPr>
              <a:t>sport di situazione </a:t>
            </a:r>
            <a:r>
              <a:rPr lang="it-IT" sz="1800" dirty="0">
                <a:solidFill>
                  <a:schemeClr val="tx1"/>
                </a:solidFill>
              </a:rPr>
              <a:t>che si pratica su un </a:t>
            </a:r>
            <a:r>
              <a:rPr lang="it-IT" sz="1800" b="1" dirty="0">
                <a:solidFill>
                  <a:schemeClr val="tx1"/>
                </a:solidFill>
              </a:rPr>
              <a:t>campo rettangolare </a:t>
            </a:r>
            <a:r>
              <a:rPr lang="it-IT" sz="1800" dirty="0">
                <a:solidFill>
                  <a:schemeClr val="tx1"/>
                </a:solidFill>
              </a:rPr>
              <a:t>diviso </a:t>
            </a:r>
            <a:r>
              <a:rPr lang="it-IT" sz="1800" dirty="0" smtClean="0">
                <a:solidFill>
                  <a:schemeClr val="tx1"/>
                </a:solidFill>
              </a:rPr>
              <a:t>a metà </a:t>
            </a:r>
            <a:r>
              <a:rPr lang="it-IT" sz="1800" dirty="0">
                <a:solidFill>
                  <a:schemeClr val="tx1"/>
                </a:solidFill>
              </a:rPr>
              <a:t>da una </a:t>
            </a:r>
            <a:r>
              <a:rPr lang="it-IT" sz="1800" b="1" dirty="0">
                <a:solidFill>
                  <a:schemeClr val="tx1"/>
                </a:solidFill>
              </a:rPr>
              <a:t>rete</a:t>
            </a:r>
            <a:r>
              <a:rPr lang="it-IT" sz="1800" dirty="0">
                <a:solidFill>
                  <a:schemeClr val="tx1"/>
                </a:solidFill>
              </a:rPr>
              <a:t>. Si tratta di un gioco in cui si fronteggiano </a:t>
            </a:r>
            <a:r>
              <a:rPr lang="it-IT" sz="1800" b="1" dirty="0">
                <a:solidFill>
                  <a:schemeClr val="tx1"/>
                </a:solidFill>
              </a:rPr>
              <a:t>due squadre di 6 </a:t>
            </a:r>
            <a:r>
              <a:rPr lang="it-IT" sz="1800" b="1" dirty="0" smtClean="0">
                <a:solidFill>
                  <a:schemeClr val="tx1"/>
                </a:solidFill>
              </a:rPr>
              <a:t>giocatori </a:t>
            </a:r>
            <a:r>
              <a:rPr lang="it-IT" sz="1800" dirty="0" smtClean="0">
                <a:solidFill>
                  <a:schemeClr val="tx1"/>
                </a:solidFill>
              </a:rPr>
              <a:t>ciascuna</a:t>
            </a:r>
            <a:r>
              <a:rPr lang="it-IT" sz="1800" dirty="0">
                <a:solidFill>
                  <a:schemeClr val="tx1"/>
                </a:solidFill>
              </a:rPr>
              <a:t>, disposte sul campo secondo uno schema ordinato che lo divide in </a:t>
            </a:r>
            <a:r>
              <a:rPr lang="it-IT" sz="1800" b="1" dirty="0">
                <a:solidFill>
                  <a:schemeClr val="tx1"/>
                </a:solidFill>
              </a:rPr>
              <a:t>6 zone</a:t>
            </a:r>
            <a:r>
              <a:rPr lang="it-IT" sz="1800" dirty="0">
                <a:solidFill>
                  <a:schemeClr val="tx1"/>
                </a:solidFill>
              </a:rPr>
              <a:t>: 3 </a:t>
            </a:r>
            <a:r>
              <a:rPr lang="it-IT" sz="1800" dirty="0" smtClean="0">
                <a:solidFill>
                  <a:schemeClr val="tx1"/>
                </a:solidFill>
              </a:rPr>
              <a:t>di prima </a:t>
            </a:r>
            <a:r>
              <a:rPr lang="it-IT" sz="1800" dirty="0">
                <a:solidFill>
                  <a:schemeClr val="tx1"/>
                </a:solidFill>
              </a:rPr>
              <a:t>linea, poste davanti alla linea di attacco, e 3 di seconda, poste dietro di essa.</a:t>
            </a:r>
          </a:p>
          <a:p>
            <a:pPr algn="l"/>
            <a:r>
              <a:rPr lang="it-IT" sz="1800" dirty="0">
                <a:solidFill>
                  <a:schemeClr val="tx1"/>
                </a:solidFill>
              </a:rPr>
              <a:t>Lo scopo del gioco è inviare la palla nel campo avversario, facendo in modo che tocchi </a:t>
            </a:r>
            <a:r>
              <a:rPr lang="it-IT" sz="1800" dirty="0" smtClean="0">
                <a:solidFill>
                  <a:schemeClr val="tx1"/>
                </a:solidFill>
              </a:rPr>
              <a:t>terra e </a:t>
            </a:r>
            <a:r>
              <a:rPr lang="it-IT" sz="1800" dirty="0">
                <a:solidFill>
                  <a:schemeClr val="tx1"/>
                </a:solidFill>
              </a:rPr>
              <a:t>che passi sopra alla rete, ed evitare che cada nel proprio. Vince l’incontro la squadra </a:t>
            </a:r>
            <a:r>
              <a:rPr lang="it-IT" sz="1800" dirty="0" smtClean="0">
                <a:solidFill>
                  <a:schemeClr val="tx1"/>
                </a:solidFill>
              </a:rPr>
              <a:t>che si </a:t>
            </a:r>
            <a:r>
              <a:rPr lang="it-IT" sz="1800" dirty="0">
                <a:solidFill>
                  <a:schemeClr val="tx1"/>
                </a:solidFill>
              </a:rPr>
              <a:t>aggiudica 3 set su 5 o 2 su 3 nei tornei giovanili. Ogni set viene vinto da chi arriva </a:t>
            </a:r>
            <a:r>
              <a:rPr lang="it-IT" sz="1800" dirty="0" smtClean="0">
                <a:solidFill>
                  <a:schemeClr val="tx1"/>
                </a:solidFill>
              </a:rPr>
              <a:t>per primo </a:t>
            </a:r>
            <a:r>
              <a:rPr lang="it-IT" sz="1800" dirty="0">
                <a:solidFill>
                  <a:schemeClr val="tx1"/>
                </a:solidFill>
              </a:rPr>
              <a:t>a 25 con uno scarto di almeno 2 punti sugli avversari. In caso di parità di set, si </a:t>
            </a:r>
            <a:r>
              <a:rPr lang="it-IT" sz="1800" dirty="0" smtClean="0">
                <a:solidFill>
                  <a:schemeClr val="tx1"/>
                </a:solidFill>
              </a:rPr>
              <a:t>gioca un </a:t>
            </a:r>
            <a:r>
              <a:rPr lang="it-IT" sz="1800" dirty="0">
                <a:solidFill>
                  <a:schemeClr val="tx1"/>
                </a:solidFill>
              </a:rPr>
              <a:t>set decisivo, detto </a:t>
            </a:r>
            <a:r>
              <a:rPr lang="it-IT" sz="1800" i="1" dirty="0">
                <a:solidFill>
                  <a:schemeClr val="tx1"/>
                </a:solidFill>
              </a:rPr>
              <a:t>tie-break</a:t>
            </a:r>
            <a:r>
              <a:rPr lang="it-IT" sz="1800" dirty="0">
                <a:solidFill>
                  <a:schemeClr val="tx1"/>
                </a:solidFill>
              </a:rPr>
              <a:t>, in cui si arriva a 15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323528" y="2132856"/>
            <a:ext cx="720080" cy="43204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260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04856" cy="29523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sz="2400" b="1" dirty="0">
                <a:solidFill>
                  <a:schemeClr val="tx2"/>
                </a:solidFill>
              </a:rPr>
              <a:t>Aspetti funzionali</a:t>
            </a: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Giocare </a:t>
            </a:r>
            <a:r>
              <a:rPr lang="it-IT" sz="2400" dirty="0">
                <a:solidFill>
                  <a:schemeClr val="tx1"/>
                </a:solidFill>
              </a:rPr>
              <a:t>a pallavolo richiede resistenza, rapidità nei movimenti, capacità di anticipare </a:t>
            </a:r>
            <a:r>
              <a:rPr lang="it-IT" sz="2400" dirty="0" smtClean="0">
                <a:solidFill>
                  <a:schemeClr val="tx1"/>
                </a:solidFill>
              </a:rPr>
              <a:t>lo sviluppo </a:t>
            </a:r>
            <a:r>
              <a:rPr lang="it-IT" sz="2400" dirty="0">
                <a:solidFill>
                  <a:schemeClr val="tx1"/>
                </a:solidFill>
              </a:rPr>
              <a:t>dell’azione e di scegliere i tempi giusti, capacità di concentrazione e prontezza </a:t>
            </a:r>
            <a:r>
              <a:rPr lang="it-IT" sz="2400" dirty="0" smtClean="0">
                <a:solidFill>
                  <a:schemeClr val="tx1"/>
                </a:solidFill>
              </a:rPr>
              <a:t>di riflessi</a:t>
            </a:r>
            <a:r>
              <a:rPr lang="it-IT" sz="240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it-IT" sz="2400" dirty="0">
                <a:solidFill>
                  <a:schemeClr val="tx1"/>
                </a:solidFill>
              </a:rPr>
              <a:t>I fondamentali individuali della pallavolo sono il servizio, il bagher, il palleggio, </a:t>
            </a:r>
            <a:r>
              <a:rPr lang="it-IT" sz="2400" dirty="0" smtClean="0">
                <a:solidFill>
                  <a:schemeClr val="tx1"/>
                </a:solidFill>
              </a:rPr>
              <a:t>la schiacciata </a:t>
            </a:r>
            <a:r>
              <a:rPr lang="it-IT" sz="2400" dirty="0">
                <a:solidFill>
                  <a:schemeClr val="tx1"/>
                </a:solidFill>
              </a:rPr>
              <a:t>e il muro.</a:t>
            </a:r>
          </a:p>
          <a:p>
            <a:pPr algn="l"/>
            <a:r>
              <a:rPr lang="it-IT" sz="2400" dirty="0">
                <a:solidFill>
                  <a:schemeClr val="tx1"/>
                </a:solidFill>
              </a:rPr>
              <a:t>• Il </a:t>
            </a:r>
            <a:r>
              <a:rPr lang="it-IT" sz="2400" b="1" dirty="0">
                <a:solidFill>
                  <a:schemeClr val="tx1"/>
                </a:solidFill>
              </a:rPr>
              <a:t>servizio </a:t>
            </a:r>
            <a:r>
              <a:rPr lang="it-IT" sz="2400" dirty="0">
                <a:solidFill>
                  <a:schemeClr val="tx1"/>
                </a:solidFill>
              </a:rPr>
              <a:t>prevede l’invio della palla nel campo avversario per dare inizio </a:t>
            </a:r>
            <a:r>
              <a:rPr lang="it-IT" sz="2400" dirty="0" smtClean="0">
                <a:solidFill>
                  <a:schemeClr val="tx1"/>
                </a:solidFill>
              </a:rPr>
              <a:t>all’azione e </a:t>
            </a:r>
            <a:r>
              <a:rPr lang="it-IT" sz="2400" dirty="0">
                <a:solidFill>
                  <a:schemeClr val="tx1"/>
                </a:solidFill>
              </a:rPr>
              <a:t>può essere eseguito dal basso o dall’alto.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3" name="Freccia a destra 12"/>
          <p:cNvSpPr/>
          <p:nvPr/>
        </p:nvSpPr>
        <p:spPr>
          <a:xfrm>
            <a:off x="8028384" y="61653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C:\Users\SBettini\Desktop\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35" y="3593037"/>
            <a:ext cx="8412529" cy="320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8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3" y="764704"/>
            <a:ext cx="7632848" cy="381642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it-IT" sz="4200" b="1" dirty="0">
                <a:solidFill>
                  <a:schemeClr val="tx2"/>
                </a:solidFill>
              </a:rPr>
              <a:t>Aspetti funzionali</a:t>
            </a: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100" dirty="0" smtClean="0">
                <a:solidFill>
                  <a:schemeClr val="tx1"/>
                </a:solidFill>
              </a:rPr>
              <a:t>Per imparare la tecnica della </a:t>
            </a:r>
            <a:r>
              <a:rPr lang="it-IT" sz="2100" b="1" dirty="0" smtClean="0">
                <a:solidFill>
                  <a:schemeClr val="tx1"/>
                </a:solidFill>
              </a:rPr>
              <a:t>battuta dal basso</a:t>
            </a:r>
            <a:r>
              <a:rPr lang="it-IT" sz="2100" dirty="0" smtClean="0">
                <a:solidFill>
                  <a:schemeClr val="tx1"/>
                </a:solidFill>
              </a:rPr>
              <a:t>, bisogna seguire alcuni passaggi: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100" dirty="0" smtClean="0">
                <a:solidFill>
                  <a:schemeClr val="tx1"/>
                </a:solidFill>
              </a:rPr>
              <a:t>– posizionarsi con il busto inclinato in avanti, le spalle parallele alla rete, il piede sinistro avanti (se si è destri) e il braccio sinistro disteso in avanti con la palla posata sul palmo;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100" dirty="0" smtClean="0">
                <a:solidFill>
                  <a:schemeClr val="tx1"/>
                </a:solidFill>
              </a:rPr>
              <a:t>– compiere un’oscillazione con il braccio destro e colpire la palla sulla parte posteriore e inferiore con la mano aperta; appena prima del colpo, togliere la mano di sostegno.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100" dirty="0" smtClean="0">
                <a:solidFill>
                  <a:schemeClr val="tx1"/>
                </a:solidFill>
              </a:rPr>
              <a:t>Per imparare la tecnica della </a:t>
            </a:r>
            <a:r>
              <a:rPr lang="it-IT" sz="2100" b="1" dirty="0" smtClean="0">
                <a:solidFill>
                  <a:schemeClr val="tx1"/>
                </a:solidFill>
              </a:rPr>
              <a:t>battuta dall’alto</a:t>
            </a:r>
            <a:r>
              <a:rPr lang="it-IT" sz="2100" dirty="0" smtClean="0">
                <a:solidFill>
                  <a:schemeClr val="tx1"/>
                </a:solidFill>
              </a:rPr>
              <a:t>, bisogna, invece: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100" dirty="0" smtClean="0">
                <a:solidFill>
                  <a:schemeClr val="tx1"/>
                </a:solidFill>
              </a:rPr>
              <a:t>– posizionarsi con il piede sinistro avanti (se si è destri), tenendo la palla sul palmo della mano sinistra, mentre il braccio è disteso;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100" dirty="0" smtClean="0">
                <a:solidFill>
                  <a:schemeClr val="tx1"/>
                </a:solidFill>
              </a:rPr>
              <a:t>– lanciare la palla in verticale e piegare il braccio destro all’indietro per caricarlo;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100" dirty="0" smtClean="0">
                <a:solidFill>
                  <a:schemeClr val="tx1"/>
                </a:solidFill>
              </a:rPr>
              <a:t>– colpire la palla nel punto più alto della sua traiettoria con una frustata del polso.</a:t>
            </a:r>
          </a:p>
          <a:p>
            <a:pPr algn="l"/>
            <a:endParaRPr lang="it-IT" sz="1800" dirty="0" smtClean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2" name="Freccia a destra 11"/>
          <p:cNvSpPr/>
          <p:nvPr/>
        </p:nvSpPr>
        <p:spPr>
          <a:xfrm>
            <a:off x="8028384" y="61653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Picture 2" descr="C:\Users\SBettini\Desktop\Clipboard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554" y="4240796"/>
            <a:ext cx="4772789" cy="255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5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3" y="764704"/>
            <a:ext cx="7632848" cy="38884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sz="4200" b="1" dirty="0">
                <a:solidFill>
                  <a:schemeClr val="tx2"/>
                </a:solidFill>
              </a:rPr>
              <a:t>Aspetti funzionali</a:t>
            </a:r>
          </a:p>
          <a:p>
            <a:pPr algn="l"/>
            <a:endParaRPr lang="it-IT" sz="1800" dirty="0" smtClean="0">
              <a:solidFill>
                <a:schemeClr val="tx1"/>
              </a:solidFill>
            </a:endParaRPr>
          </a:p>
          <a:p>
            <a:pPr algn="l"/>
            <a:r>
              <a:rPr lang="it-IT" sz="1800" dirty="0" smtClean="0">
                <a:solidFill>
                  <a:schemeClr val="tx1"/>
                </a:solidFill>
              </a:rPr>
              <a:t>Il </a:t>
            </a:r>
            <a:r>
              <a:rPr lang="it-IT" sz="1800" b="1" dirty="0">
                <a:solidFill>
                  <a:schemeClr val="tx1"/>
                </a:solidFill>
              </a:rPr>
              <a:t>bagher </a:t>
            </a:r>
            <a:r>
              <a:rPr lang="it-IT" sz="1800" dirty="0">
                <a:solidFill>
                  <a:schemeClr val="tx1"/>
                </a:solidFill>
              </a:rPr>
              <a:t>è il fondamentale di difesa attraverso cui si riceve l’attacco avversario e </a:t>
            </a:r>
            <a:r>
              <a:rPr lang="it-IT" sz="1800" dirty="0" smtClean="0">
                <a:solidFill>
                  <a:schemeClr val="tx1"/>
                </a:solidFill>
              </a:rPr>
              <a:t>si passano </a:t>
            </a:r>
            <a:r>
              <a:rPr lang="it-IT" sz="1800" dirty="0">
                <a:solidFill>
                  <a:schemeClr val="tx1"/>
                </a:solidFill>
              </a:rPr>
              <a:t>le palle basse e difficili da recuperare all’alzatore, facendole diventare </a:t>
            </a:r>
            <a:r>
              <a:rPr lang="it-IT" sz="1800" dirty="0" smtClean="0">
                <a:solidFill>
                  <a:schemeClr val="tx1"/>
                </a:solidFill>
              </a:rPr>
              <a:t>alte e </a:t>
            </a:r>
            <a:r>
              <a:rPr lang="it-IT" sz="1800" dirty="0">
                <a:solidFill>
                  <a:schemeClr val="tx1"/>
                </a:solidFill>
              </a:rPr>
              <a:t>giocabili. Per imparare la tecnica del </a:t>
            </a:r>
            <a:r>
              <a:rPr lang="it-IT" sz="1800" b="1" dirty="0">
                <a:solidFill>
                  <a:schemeClr val="tx1"/>
                </a:solidFill>
              </a:rPr>
              <a:t>bagher</a:t>
            </a:r>
            <a:r>
              <a:rPr lang="it-IT" sz="1800" dirty="0">
                <a:solidFill>
                  <a:schemeClr val="tx1"/>
                </a:solidFill>
              </a:rPr>
              <a:t>, bisogna seguire alcuni </a:t>
            </a:r>
            <a:r>
              <a:rPr lang="it-IT" sz="1800" dirty="0" smtClean="0">
                <a:solidFill>
                  <a:schemeClr val="tx1"/>
                </a:solidFill>
              </a:rPr>
              <a:t>passaggi:</a:t>
            </a:r>
            <a:endParaRPr lang="it-IT" sz="1800" dirty="0">
              <a:solidFill>
                <a:schemeClr val="tx1"/>
              </a:solidFill>
            </a:endParaRPr>
          </a:p>
          <a:p>
            <a:pPr algn="l"/>
            <a:r>
              <a:rPr lang="it-IT" sz="1800" dirty="0">
                <a:solidFill>
                  <a:schemeClr val="tx1"/>
                </a:solidFill>
              </a:rPr>
              <a:t>– attendere la palla con il busto inclinato in avanti, le gambe divaricate e piegate e </a:t>
            </a:r>
            <a:r>
              <a:rPr lang="it-IT" sz="1800" dirty="0" smtClean="0">
                <a:solidFill>
                  <a:schemeClr val="tx1"/>
                </a:solidFill>
              </a:rPr>
              <a:t>le braccia </a:t>
            </a:r>
            <a:r>
              <a:rPr lang="it-IT" sz="1800" dirty="0">
                <a:solidFill>
                  <a:schemeClr val="tx1"/>
                </a:solidFill>
              </a:rPr>
              <a:t>distese;</a:t>
            </a:r>
          </a:p>
          <a:p>
            <a:pPr algn="l"/>
            <a:r>
              <a:rPr lang="it-IT" sz="1800" dirty="0">
                <a:solidFill>
                  <a:schemeClr val="tx1"/>
                </a:solidFill>
              </a:rPr>
              <a:t>– spostarsi con le gambe in modo da posizionarsi di fronte al punto in cui si </a:t>
            </a:r>
            <a:r>
              <a:rPr lang="it-IT" sz="1800" dirty="0" smtClean="0">
                <a:solidFill>
                  <a:schemeClr val="tx1"/>
                </a:solidFill>
              </a:rPr>
              <a:t>vuole indirizzare </a:t>
            </a:r>
            <a:r>
              <a:rPr lang="it-IT" sz="1800" dirty="0">
                <a:solidFill>
                  <a:schemeClr val="tx1"/>
                </a:solidFill>
              </a:rPr>
              <a:t>il pallone;</a:t>
            </a:r>
          </a:p>
          <a:p>
            <a:pPr algn="l"/>
            <a:r>
              <a:rPr lang="it-IT" sz="1800" dirty="0">
                <a:solidFill>
                  <a:schemeClr val="tx1"/>
                </a:solidFill>
              </a:rPr>
              <a:t>– unire le mani un attimo prima che arrivi la palla, formando con le braccia distese </a:t>
            </a:r>
            <a:r>
              <a:rPr lang="it-IT" sz="1800" dirty="0" smtClean="0">
                <a:solidFill>
                  <a:schemeClr val="tx1"/>
                </a:solidFill>
              </a:rPr>
              <a:t>un piano </a:t>
            </a:r>
            <a:r>
              <a:rPr lang="it-IT" sz="1800" dirty="0">
                <a:solidFill>
                  <a:schemeClr val="tx1"/>
                </a:solidFill>
              </a:rPr>
              <a:t>di rimbalzo, corrispondente all’area tra i polsi e i gomiti; unire le mani con </a:t>
            </a:r>
            <a:r>
              <a:rPr lang="it-IT" sz="1800" dirty="0" smtClean="0">
                <a:solidFill>
                  <a:schemeClr val="tx1"/>
                </a:solidFill>
              </a:rPr>
              <a:t>i pollici </a:t>
            </a:r>
            <a:r>
              <a:rPr lang="it-IT" sz="1800" dirty="0">
                <a:solidFill>
                  <a:schemeClr val="tx1"/>
                </a:solidFill>
              </a:rPr>
              <a:t>paralleli;</a:t>
            </a:r>
          </a:p>
          <a:p>
            <a:pPr algn="l"/>
            <a:r>
              <a:rPr lang="it-IT" sz="1800" dirty="0">
                <a:solidFill>
                  <a:schemeClr val="tx1"/>
                </a:solidFill>
              </a:rPr>
              <a:t>– al momento dell’impatto, tenere le braccia al di sotto delle spalle e </a:t>
            </a:r>
            <a:r>
              <a:rPr lang="it-IT" sz="1800" dirty="0" smtClean="0">
                <a:solidFill>
                  <a:schemeClr val="tx1"/>
                </a:solidFill>
              </a:rPr>
              <a:t>accompagnare, distendendo </a:t>
            </a:r>
            <a:r>
              <a:rPr lang="it-IT" sz="1800" dirty="0">
                <a:solidFill>
                  <a:schemeClr val="tx1"/>
                </a:solidFill>
              </a:rPr>
              <a:t>le gambe, il movimento di spinta della palla, dosando la </a:t>
            </a:r>
            <a:r>
              <a:rPr lang="it-IT" sz="1800" dirty="0" smtClean="0">
                <a:solidFill>
                  <a:schemeClr val="tx1"/>
                </a:solidFill>
              </a:rPr>
              <a:t>spinta.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2" name="Freccia a destra 11"/>
          <p:cNvSpPr/>
          <p:nvPr/>
        </p:nvSpPr>
        <p:spPr>
          <a:xfrm>
            <a:off x="8028384" y="61653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Picture 2" descr="C:\Users\SBettini\Desktop\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35497"/>
            <a:ext cx="7560840" cy="263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1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3" y="764704"/>
            <a:ext cx="7632848" cy="338437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it-IT" sz="4200" b="1" dirty="0">
                <a:solidFill>
                  <a:schemeClr val="tx2"/>
                </a:solidFill>
              </a:rPr>
              <a:t>Aspetti funzionali</a:t>
            </a: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• Il </a:t>
            </a:r>
            <a:r>
              <a:rPr lang="it-IT" b="1" dirty="0">
                <a:solidFill>
                  <a:schemeClr val="tx1"/>
                </a:solidFill>
              </a:rPr>
              <a:t>palleggio </a:t>
            </a:r>
            <a:r>
              <a:rPr lang="it-IT" dirty="0">
                <a:solidFill>
                  <a:schemeClr val="tx1"/>
                </a:solidFill>
              </a:rPr>
              <a:t>è il passaggio che alza la palla per metterla a disposizione degli </a:t>
            </a:r>
            <a:r>
              <a:rPr lang="it-IT" dirty="0" smtClean="0">
                <a:solidFill>
                  <a:schemeClr val="tx1"/>
                </a:solidFill>
              </a:rPr>
              <a:t>attaccanti. Per </a:t>
            </a:r>
            <a:r>
              <a:rPr lang="it-IT" dirty="0">
                <a:solidFill>
                  <a:schemeClr val="tx1"/>
                </a:solidFill>
              </a:rPr>
              <a:t>imparare la tecnica del </a:t>
            </a:r>
            <a:r>
              <a:rPr lang="it-IT" b="1" dirty="0">
                <a:solidFill>
                  <a:schemeClr val="tx1"/>
                </a:solidFill>
              </a:rPr>
              <a:t>palleggio</a:t>
            </a:r>
            <a:r>
              <a:rPr lang="it-IT" dirty="0">
                <a:solidFill>
                  <a:schemeClr val="tx1"/>
                </a:solidFill>
              </a:rPr>
              <a:t>, bisogna seguire alcuni </a:t>
            </a:r>
            <a:r>
              <a:rPr lang="it-IT" dirty="0" smtClean="0">
                <a:solidFill>
                  <a:schemeClr val="tx1"/>
                </a:solidFill>
              </a:rPr>
              <a:t>passaggi:</a:t>
            </a:r>
            <a:endParaRPr lang="it-IT" dirty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– posizionarsi frontalmente alla direzione di provenienza del pallone, con le braccia </a:t>
            </a:r>
            <a:r>
              <a:rPr lang="it-IT" dirty="0" smtClean="0">
                <a:solidFill>
                  <a:schemeClr val="tx1"/>
                </a:solidFill>
              </a:rPr>
              <a:t>in alto </a:t>
            </a:r>
            <a:r>
              <a:rPr lang="it-IT" dirty="0">
                <a:solidFill>
                  <a:schemeClr val="tx1"/>
                </a:solidFill>
              </a:rPr>
              <a:t>piegate, i gomiti larghi e le dita divaricate, formando una finestra a triangolo </a:t>
            </a:r>
            <a:r>
              <a:rPr lang="it-IT" dirty="0" smtClean="0">
                <a:solidFill>
                  <a:schemeClr val="tx1"/>
                </a:solidFill>
              </a:rPr>
              <a:t>con pollici </a:t>
            </a:r>
            <a:r>
              <a:rPr lang="it-IT" dirty="0">
                <a:solidFill>
                  <a:schemeClr val="tx1"/>
                </a:solidFill>
              </a:rPr>
              <a:t>e indici;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– colpire la palla toccandola con tutti i polpastrelli, ma non con il palmo;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– distendere completamente verso l’alto le gambe, il busto e le braccia </a:t>
            </a:r>
            <a:r>
              <a:rPr lang="it-IT" dirty="0" smtClean="0">
                <a:solidFill>
                  <a:schemeClr val="tx1"/>
                </a:solidFill>
              </a:rPr>
              <a:t>per accompagnare </a:t>
            </a:r>
            <a:r>
              <a:rPr lang="it-IT" dirty="0">
                <a:solidFill>
                  <a:schemeClr val="tx1"/>
                </a:solidFill>
              </a:rPr>
              <a:t>la palla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2" name="Freccia a destra 11"/>
          <p:cNvSpPr/>
          <p:nvPr/>
        </p:nvSpPr>
        <p:spPr>
          <a:xfrm>
            <a:off x="8028384" y="61653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Picture 3" descr="C:\Users\SBettini\Desktop\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38" y="2920041"/>
            <a:ext cx="7948326" cy="337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4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3" y="764704"/>
            <a:ext cx="7632848" cy="309634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it-IT" sz="4200" b="1" dirty="0">
                <a:solidFill>
                  <a:schemeClr val="tx2"/>
                </a:solidFill>
              </a:rPr>
              <a:t>Aspetti funzionali</a:t>
            </a: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 smtClean="0">
                <a:solidFill>
                  <a:schemeClr val="tx1"/>
                </a:solidFill>
              </a:rPr>
              <a:t>• </a:t>
            </a:r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b="1" dirty="0">
                <a:solidFill>
                  <a:schemeClr val="tx1"/>
                </a:solidFill>
              </a:rPr>
              <a:t>schiacciata </a:t>
            </a:r>
            <a:r>
              <a:rPr lang="it-IT" dirty="0">
                <a:solidFill>
                  <a:schemeClr val="tx1"/>
                </a:solidFill>
              </a:rPr>
              <a:t>è il fondamentale di attacco con cui si invia una palla forte ed </a:t>
            </a:r>
            <a:r>
              <a:rPr lang="it-IT" dirty="0" smtClean="0">
                <a:solidFill>
                  <a:schemeClr val="tx1"/>
                </a:solidFill>
              </a:rPr>
              <a:t>efficace nel </a:t>
            </a:r>
            <a:r>
              <a:rPr lang="it-IT" dirty="0">
                <a:solidFill>
                  <a:schemeClr val="tx1"/>
                </a:solidFill>
              </a:rPr>
              <a:t>campo avversario. </a:t>
            </a:r>
            <a:r>
              <a:rPr lang="it-IT" dirty="0" smtClean="0">
                <a:solidFill>
                  <a:schemeClr val="tx1"/>
                </a:solidFill>
              </a:rPr>
              <a:t>Per </a:t>
            </a:r>
            <a:r>
              <a:rPr lang="it-IT" dirty="0">
                <a:solidFill>
                  <a:schemeClr val="tx1"/>
                </a:solidFill>
              </a:rPr>
              <a:t>imparare la tecnica della </a:t>
            </a:r>
            <a:r>
              <a:rPr lang="it-IT" b="1" dirty="0">
                <a:solidFill>
                  <a:schemeClr val="tx1"/>
                </a:solidFill>
              </a:rPr>
              <a:t>schiacciata</a:t>
            </a:r>
            <a:r>
              <a:rPr lang="it-IT" dirty="0">
                <a:solidFill>
                  <a:schemeClr val="tx1"/>
                </a:solidFill>
              </a:rPr>
              <a:t>, bisogna </a:t>
            </a:r>
            <a:r>
              <a:rPr lang="it-IT" dirty="0" smtClean="0">
                <a:solidFill>
                  <a:schemeClr val="tx1"/>
                </a:solidFill>
              </a:rPr>
              <a:t>seguire alcuni passaggi:</a:t>
            </a:r>
            <a:endParaRPr lang="it-IT" dirty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– darsi lo slancio con le braccia mentre si effettua lo stacco;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– durante la fase di elevazione, inarcare il corpo e piegare il braccio di </a:t>
            </a:r>
            <a:r>
              <a:rPr lang="it-IT" dirty="0" smtClean="0">
                <a:solidFill>
                  <a:schemeClr val="tx1"/>
                </a:solidFill>
              </a:rPr>
              <a:t>attacco all’indietro </a:t>
            </a:r>
            <a:r>
              <a:rPr lang="it-IT" dirty="0">
                <a:solidFill>
                  <a:schemeClr val="tx1"/>
                </a:solidFill>
              </a:rPr>
              <a:t>per caricarlo, poi distenderlo verso l’alto per colpire la palla dall’alto </a:t>
            </a:r>
            <a:r>
              <a:rPr lang="it-IT" dirty="0" smtClean="0">
                <a:solidFill>
                  <a:schemeClr val="tx1"/>
                </a:solidFill>
              </a:rPr>
              <a:t>verso il </a:t>
            </a:r>
            <a:r>
              <a:rPr lang="it-IT" dirty="0">
                <a:solidFill>
                  <a:schemeClr val="tx1"/>
                </a:solidFill>
              </a:rPr>
              <a:t>basso, con il palmo aperto, imprimendo la massima forza;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dirty="0">
                <a:solidFill>
                  <a:schemeClr val="tx1"/>
                </a:solidFill>
              </a:rPr>
              <a:t>– ricadere su entrambi i piedi, piegando le ginocchia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2" name="Freccia a destra 11"/>
          <p:cNvSpPr/>
          <p:nvPr/>
        </p:nvSpPr>
        <p:spPr>
          <a:xfrm>
            <a:off x="8028384" y="61653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122" name="Picture 2" descr="C:\Users\SBettini\Desktop\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" y="3244573"/>
            <a:ext cx="7687071" cy="335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6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3" y="764704"/>
            <a:ext cx="7632848" cy="5400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it-IT" sz="4200" b="1" dirty="0">
                <a:solidFill>
                  <a:schemeClr val="tx2"/>
                </a:solidFill>
              </a:rPr>
              <a:t>Aspetti funzionali</a:t>
            </a: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>
                <a:solidFill>
                  <a:schemeClr val="tx1"/>
                </a:solidFill>
              </a:rPr>
              <a:t>• Il </a:t>
            </a:r>
            <a:r>
              <a:rPr lang="it-IT" sz="2300" b="1" dirty="0">
                <a:solidFill>
                  <a:schemeClr val="tx1"/>
                </a:solidFill>
              </a:rPr>
              <a:t>muro </a:t>
            </a:r>
            <a:r>
              <a:rPr lang="it-IT" sz="2300" dirty="0">
                <a:solidFill>
                  <a:schemeClr val="tx1"/>
                </a:solidFill>
              </a:rPr>
              <a:t>è il fondamentale che consente la difesa aerea della schiacciata avversaria. Il pallone intercettato da esso può cadere nel campo opposto oppure nel proprio. In quest’ultimo caso, i giocatori hanno a disposizione 3 tocchi per costruire un </a:t>
            </a:r>
            <a:r>
              <a:rPr lang="it-IT" sz="2300" dirty="0" smtClean="0">
                <a:solidFill>
                  <a:schemeClr val="tx1"/>
                </a:solidFill>
              </a:rPr>
              <a:t>nuovo attacco</a:t>
            </a:r>
            <a:r>
              <a:rPr lang="it-IT" sz="2300" dirty="0">
                <a:solidFill>
                  <a:schemeClr val="tx1"/>
                </a:solidFill>
              </a:rPr>
              <a:t>. Al muro partecipano solo i giocatori della prima linea, che possono colpire il pallone con una o due mani, possono invadere lo spazio aereo del campo avversario, </a:t>
            </a:r>
            <a:r>
              <a:rPr lang="it-IT" sz="2300" dirty="0" smtClean="0">
                <a:solidFill>
                  <a:schemeClr val="tx1"/>
                </a:solidFill>
              </a:rPr>
              <a:t>ma non </a:t>
            </a:r>
            <a:r>
              <a:rPr lang="it-IT" sz="2300" dirty="0">
                <a:solidFill>
                  <a:schemeClr val="tx1"/>
                </a:solidFill>
              </a:rPr>
              <a:t>possono toccare la rete. Per imparare la tecnica del </a:t>
            </a:r>
            <a:r>
              <a:rPr lang="it-IT" sz="2300" b="1" dirty="0">
                <a:solidFill>
                  <a:schemeClr val="tx1"/>
                </a:solidFill>
              </a:rPr>
              <a:t>muro</a:t>
            </a:r>
            <a:r>
              <a:rPr lang="it-IT" sz="2300" dirty="0">
                <a:solidFill>
                  <a:schemeClr val="tx1"/>
                </a:solidFill>
              </a:rPr>
              <a:t>, bisogna seguire </a:t>
            </a:r>
            <a:r>
              <a:rPr lang="it-IT" sz="2300" dirty="0" smtClean="0">
                <a:solidFill>
                  <a:schemeClr val="tx1"/>
                </a:solidFill>
              </a:rPr>
              <a:t>alcuni passaggi:</a:t>
            </a:r>
            <a:endParaRPr lang="it-IT" sz="2300" dirty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>
                <a:solidFill>
                  <a:schemeClr val="tx1"/>
                </a:solidFill>
              </a:rPr>
              <a:t>– posizionarsi vicino alla rete con il busto leggermente </a:t>
            </a:r>
            <a:endParaRPr lang="it-IT" sz="2300" dirty="0" smtClean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 smtClean="0">
                <a:solidFill>
                  <a:schemeClr val="tx1"/>
                </a:solidFill>
              </a:rPr>
              <a:t>inclinato</a:t>
            </a:r>
            <a:r>
              <a:rPr lang="it-IT" sz="2300" dirty="0">
                <a:solidFill>
                  <a:schemeClr val="tx1"/>
                </a:solidFill>
              </a:rPr>
              <a:t>, le gambe piegate, </a:t>
            </a:r>
            <a:r>
              <a:rPr lang="it-IT" sz="2300" dirty="0" smtClean="0">
                <a:solidFill>
                  <a:schemeClr val="tx1"/>
                </a:solidFill>
              </a:rPr>
              <a:t>le braccia </a:t>
            </a:r>
            <a:r>
              <a:rPr lang="it-IT" sz="2300" dirty="0">
                <a:solidFill>
                  <a:schemeClr val="tx1"/>
                </a:solidFill>
              </a:rPr>
              <a:t>flesse al petto e </a:t>
            </a:r>
            <a:endParaRPr lang="it-IT" sz="2300" dirty="0" smtClean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 smtClean="0">
                <a:solidFill>
                  <a:schemeClr val="tx1"/>
                </a:solidFill>
              </a:rPr>
              <a:t>gli </a:t>
            </a:r>
            <a:r>
              <a:rPr lang="it-IT" sz="2300" dirty="0">
                <a:solidFill>
                  <a:schemeClr val="tx1"/>
                </a:solidFill>
              </a:rPr>
              <a:t>avambracci paralleli alla rete;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>
                <a:solidFill>
                  <a:schemeClr val="tx1"/>
                </a:solidFill>
              </a:rPr>
              <a:t>– seguire la palla spostandosi lateralmente senza incrociare </a:t>
            </a:r>
            <a:endParaRPr lang="it-IT" sz="2300" dirty="0" smtClean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 smtClean="0">
                <a:solidFill>
                  <a:schemeClr val="tx1"/>
                </a:solidFill>
              </a:rPr>
              <a:t>i </a:t>
            </a:r>
            <a:r>
              <a:rPr lang="it-IT" sz="2300" dirty="0">
                <a:solidFill>
                  <a:schemeClr val="tx1"/>
                </a:solidFill>
              </a:rPr>
              <a:t>piedi;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>
                <a:solidFill>
                  <a:schemeClr val="tx1"/>
                </a:solidFill>
              </a:rPr>
              <a:t>– saltare calcolando con attenzione i tempi in base all’attacco </a:t>
            </a:r>
            <a:endParaRPr lang="it-IT" sz="2300" dirty="0" smtClean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 smtClean="0">
                <a:solidFill>
                  <a:schemeClr val="tx1"/>
                </a:solidFill>
              </a:rPr>
              <a:t>avversario</a:t>
            </a:r>
            <a:r>
              <a:rPr lang="it-IT" sz="2300" dirty="0">
                <a:solidFill>
                  <a:schemeClr val="tx1"/>
                </a:solidFill>
              </a:rPr>
              <a:t>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>
                <a:solidFill>
                  <a:schemeClr val="tx1"/>
                </a:solidFill>
              </a:rPr>
              <a:t>– durante il salto, alzare le mani e distenderle sopra la rete; poi </a:t>
            </a:r>
            <a:endParaRPr lang="it-IT" sz="2300" dirty="0" smtClean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 smtClean="0">
                <a:solidFill>
                  <a:schemeClr val="tx1"/>
                </a:solidFill>
              </a:rPr>
              <a:t>spingerle </a:t>
            </a:r>
            <a:r>
              <a:rPr lang="it-IT" sz="2300" dirty="0">
                <a:solidFill>
                  <a:schemeClr val="tx1"/>
                </a:solidFill>
              </a:rPr>
              <a:t>in avanti </a:t>
            </a:r>
            <a:r>
              <a:rPr lang="it-IT" sz="2300" dirty="0" smtClean="0">
                <a:solidFill>
                  <a:schemeClr val="tx1"/>
                </a:solidFill>
              </a:rPr>
              <a:t>e ruotare </a:t>
            </a:r>
            <a:r>
              <a:rPr lang="it-IT" sz="2300" dirty="0">
                <a:solidFill>
                  <a:schemeClr val="tx1"/>
                </a:solidFill>
              </a:rPr>
              <a:t>i polsi nella direzione in cui si è scelto </a:t>
            </a:r>
            <a:endParaRPr lang="it-IT" sz="2300" dirty="0" smtClean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 smtClean="0">
                <a:solidFill>
                  <a:schemeClr val="tx1"/>
                </a:solidFill>
              </a:rPr>
              <a:t>di </a:t>
            </a:r>
            <a:r>
              <a:rPr lang="it-IT" sz="2300" dirty="0">
                <a:solidFill>
                  <a:schemeClr val="tx1"/>
                </a:solidFill>
              </a:rPr>
              <a:t>far cadere il pallone;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2300" dirty="0">
                <a:solidFill>
                  <a:schemeClr val="tx1"/>
                </a:solidFill>
              </a:rPr>
              <a:t>– ricadere su entrambi i piedi, piegando le ginocchia.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2" name="Freccia a destra 11"/>
          <p:cNvSpPr/>
          <p:nvPr/>
        </p:nvSpPr>
        <p:spPr>
          <a:xfrm>
            <a:off x="8028384" y="616530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146" name="Picture 2" descr="C:\Users\SBettini\Desktop\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123" y="2883055"/>
            <a:ext cx="2650330" cy="308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90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008208" y="2263079"/>
            <a:ext cx="4824536" cy="4320480"/>
          </a:xfrm>
          <a:prstGeom prst="rect">
            <a:avLst/>
          </a:prstGeom>
          <a:solidFill>
            <a:srgbClr val="71D03C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63688" y="188640"/>
            <a:ext cx="2088232" cy="6408712"/>
          </a:xfrm>
          <a:prstGeom prst="rect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908720"/>
            <a:ext cx="7416824" cy="54006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it-IT" sz="8000" b="1" dirty="0">
                <a:solidFill>
                  <a:schemeClr val="tx2"/>
                </a:solidFill>
              </a:rPr>
              <a:t>Aspetti </a:t>
            </a:r>
            <a:r>
              <a:rPr lang="it-IT" sz="8000" b="1" dirty="0" smtClean="0">
                <a:solidFill>
                  <a:schemeClr val="tx2"/>
                </a:solidFill>
              </a:rPr>
              <a:t>relazionali</a:t>
            </a:r>
            <a:endParaRPr lang="it-IT" sz="8000" b="1" dirty="0">
              <a:solidFill>
                <a:schemeClr val="tx2"/>
              </a:solidFill>
            </a:endParaRPr>
          </a:p>
          <a:p>
            <a:pPr algn="l">
              <a:lnSpc>
                <a:spcPct val="120000"/>
              </a:lnSpc>
            </a:pPr>
            <a:endParaRPr lang="it-IT" sz="35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it-IT" sz="6000" dirty="0">
              <a:solidFill>
                <a:schemeClr val="tx1"/>
              </a:solidFill>
            </a:endParaRP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Anche se nella pallavolo, per via della rotazione, tutti i giocatori devono saper svolgere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tutti i compiti, tuttavia, soprattutto a livello professionistico, i giocatori tendono ad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assumere, in base alle loro caratteristiche, dei </a:t>
            </a:r>
            <a:r>
              <a:rPr lang="it-IT" sz="6000" b="1" dirty="0">
                <a:solidFill>
                  <a:schemeClr val="tx1"/>
                </a:solidFill>
              </a:rPr>
              <a:t>ruoli specializzati</a:t>
            </a:r>
            <a:r>
              <a:rPr lang="it-IT" sz="6000" dirty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• L’</a:t>
            </a:r>
            <a:r>
              <a:rPr lang="it-IT" sz="6000" b="1" dirty="0">
                <a:solidFill>
                  <a:schemeClr val="tx1"/>
                </a:solidFill>
              </a:rPr>
              <a:t>alzatore </a:t>
            </a:r>
            <a:r>
              <a:rPr lang="it-IT" sz="6000" dirty="0">
                <a:solidFill>
                  <a:schemeClr val="tx1"/>
                </a:solidFill>
              </a:rPr>
              <a:t>è il regista della squadra perché, valutando la posizione dei compagni e degli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avversari, decide come costruire l’azione di attacco.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• Il </a:t>
            </a:r>
            <a:r>
              <a:rPr lang="it-IT" sz="6000" b="1" dirty="0">
                <a:solidFill>
                  <a:schemeClr val="tx1"/>
                </a:solidFill>
              </a:rPr>
              <a:t>centrale </a:t>
            </a:r>
            <a:r>
              <a:rPr lang="it-IT" sz="6000" dirty="0">
                <a:solidFill>
                  <a:schemeClr val="tx1"/>
                </a:solidFill>
              </a:rPr>
              <a:t>gioca prevalentemente a centro campo ed è utilizzato per l’attacco e a muro.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• Il </a:t>
            </a:r>
            <a:r>
              <a:rPr lang="it-IT" sz="6000" b="1" dirty="0">
                <a:solidFill>
                  <a:schemeClr val="tx1"/>
                </a:solidFill>
              </a:rPr>
              <a:t>libero </a:t>
            </a:r>
            <a:r>
              <a:rPr lang="it-IT" sz="6000" dirty="0">
                <a:solidFill>
                  <a:schemeClr val="tx1"/>
                </a:solidFill>
              </a:rPr>
              <a:t>svolge azioni di difesa.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• Lo </a:t>
            </a:r>
            <a:r>
              <a:rPr lang="it-IT" sz="6000" b="1" dirty="0">
                <a:solidFill>
                  <a:schemeClr val="tx1"/>
                </a:solidFill>
              </a:rPr>
              <a:t>schiacciatore </a:t>
            </a:r>
            <a:r>
              <a:rPr lang="it-IT" sz="6000" dirty="0">
                <a:solidFill>
                  <a:schemeClr val="tx1"/>
                </a:solidFill>
              </a:rPr>
              <a:t>è specializzato nel concludere le azioni con una schiacciata.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• L’</a:t>
            </a:r>
            <a:r>
              <a:rPr lang="it-IT" sz="6000" b="1" dirty="0">
                <a:solidFill>
                  <a:schemeClr val="tx1"/>
                </a:solidFill>
              </a:rPr>
              <a:t>opposto </a:t>
            </a:r>
            <a:r>
              <a:rPr lang="it-IT" sz="6000" dirty="0">
                <a:solidFill>
                  <a:schemeClr val="tx1"/>
                </a:solidFill>
              </a:rPr>
              <a:t>gioca in posizione opposta all’alzatore e può schiacciare dalla prima e dalla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seconda linea.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Per migliorare l’efficacia del gioco della squadra, i giocatori cercano di </a:t>
            </a:r>
            <a:r>
              <a:rPr lang="it-IT" sz="6000" b="1" dirty="0">
                <a:solidFill>
                  <a:schemeClr val="tx1"/>
                </a:solidFill>
              </a:rPr>
              <a:t>accrescere la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b="1" dirty="0">
                <a:solidFill>
                  <a:schemeClr val="tx1"/>
                </a:solidFill>
              </a:rPr>
              <a:t>propria intesa</a:t>
            </a:r>
            <a:r>
              <a:rPr lang="it-IT" sz="6000" dirty="0">
                <a:solidFill>
                  <a:schemeClr val="tx1"/>
                </a:solidFill>
              </a:rPr>
              <a:t>. Nel corso delle azioni, inoltre, si muovono in campo secondo </a:t>
            </a:r>
            <a:r>
              <a:rPr lang="it-IT" sz="6000" b="1" dirty="0">
                <a:solidFill>
                  <a:schemeClr val="tx1"/>
                </a:solidFill>
              </a:rPr>
              <a:t>schemi di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b="1" dirty="0">
                <a:solidFill>
                  <a:schemeClr val="tx1"/>
                </a:solidFill>
              </a:rPr>
              <a:t>gioco</a:t>
            </a:r>
            <a:r>
              <a:rPr lang="it-IT" sz="6000" dirty="0">
                <a:solidFill>
                  <a:schemeClr val="tx1"/>
                </a:solidFill>
              </a:rPr>
              <a:t>, che possono essere volti a coprire il campo durante l’azione di attacco, durante la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ricezione della battuta e durante la difesa.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Le competizioni ufficiali, regimentate dalla </a:t>
            </a:r>
            <a:r>
              <a:rPr lang="it-IT" sz="6000" i="1" dirty="0" err="1">
                <a:solidFill>
                  <a:schemeClr val="tx1"/>
                </a:solidFill>
              </a:rPr>
              <a:t>Fédération</a:t>
            </a:r>
            <a:r>
              <a:rPr lang="it-IT" sz="6000" i="1" dirty="0">
                <a:solidFill>
                  <a:schemeClr val="tx1"/>
                </a:solidFill>
              </a:rPr>
              <a:t> </a:t>
            </a:r>
            <a:r>
              <a:rPr lang="it-IT" sz="6000" i="1" dirty="0" err="1">
                <a:solidFill>
                  <a:schemeClr val="tx1"/>
                </a:solidFill>
              </a:rPr>
              <a:t>Internationale</a:t>
            </a:r>
            <a:r>
              <a:rPr lang="it-IT" sz="6000" i="1" dirty="0">
                <a:solidFill>
                  <a:schemeClr val="tx1"/>
                </a:solidFill>
              </a:rPr>
              <a:t> de Volleyball </a:t>
            </a:r>
            <a:r>
              <a:rPr lang="it-IT" sz="6000" dirty="0">
                <a:solidFill>
                  <a:schemeClr val="tx1"/>
                </a:solidFill>
              </a:rPr>
              <a:t>(FIVB),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sono dirette da un </a:t>
            </a:r>
            <a:r>
              <a:rPr lang="it-IT" sz="6000" b="1" dirty="0">
                <a:solidFill>
                  <a:schemeClr val="tx1"/>
                </a:solidFill>
              </a:rPr>
              <a:t>primo arbitro</a:t>
            </a:r>
            <a:r>
              <a:rPr lang="it-IT" sz="6000" dirty="0">
                <a:solidFill>
                  <a:schemeClr val="tx1"/>
                </a:solidFill>
              </a:rPr>
              <a:t>, da un </a:t>
            </a:r>
            <a:r>
              <a:rPr lang="it-IT" sz="6000" b="1" dirty="0">
                <a:solidFill>
                  <a:schemeClr val="tx1"/>
                </a:solidFill>
              </a:rPr>
              <a:t>secondo arbitro </a:t>
            </a:r>
            <a:r>
              <a:rPr lang="it-IT" sz="6000" dirty="0">
                <a:solidFill>
                  <a:schemeClr val="tx1"/>
                </a:solidFill>
              </a:rPr>
              <a:t>e dai </a:t>
            </a:r>
            <a:r>
              <a:rPr lang="it-IT" sz="6000" b="1" dirty="0">
                <a:solidFill>
                  <a:schemeClr val="tx1"/>
                </a:solidFill>
              </a:rPr>
              <a:t>giudici di linea</a:t>
            </a:r>
            <a:r>
              <a:rPr lang="it-IT" sz="6000" dirty="0">
                <a:solidFill>
                  <a:schemeClr val="tx1"/>
                </a:solidFill>
              </a:rPr>
              <a:t>. Questi</a:t>
            </a:r>
          </a:p>
          <a:p>
            <a:pPr algn="l">
              <a:lnSpc>
                <a:spcPct val="134000"/>
              </a:lnSpc>
              <a:spcBef>
                <a:spcPts val="0"/>
              </a:spcBef>
            </a:pPr>
            <a:r>
              <a:rPr lang="it-IT" sz="6000" dirty="0">
                <a:solidFill>
                  <a:schemeClr val="tx1"/>
                </a:solidFill>
              </a:rPr>
              <a:t>comunicano tra loro e con i giocatori tramite dei segnali manuali e un fischietto.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7504" y="67535"/>
            <a:ext cx="8916891" cy="6734075"/>
          </a:xfrm>
          <a:prstGeom prst="rect">
            <a:avLst/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728"/>
            <a:ext cx="371475" cy="4419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8487"/>
            <a:ext cx="1368152" cy="442201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6736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1190</Words>
  <Application>Microsoft Office PowerPoint</Application>
  <PresentationFormat>Presentazione su schermo (4:3)</PresentationFormat>
  <Paragraphs>74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La pallavolo in sintesi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L’atletica leggera in sintesi</dc:title>
  <dc:creator>Serena Bettini (G. D'Anna Casa editrice)</dc:creator>
  <cp:lastModifiedBy>Serena Bettini (G. D'Anna Casa editrice)</cp:lastModifiedBy>
  <cp:revision>31</cp:revision>
  <dcterms:created xsi:type="dcterms:W3CDTF">2019-11-29T16:01:35Z</dcterms:created>
  <dcterms:modified xsi:type="dcterms:W3CDTF">2020-02-27T14:06:26Z</dcterms:modified>
</cp:coreProperties>
</file>